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5409" r:id="rId4"/>
  </p:sldMasterIdLst>
  <p:notesMasterIdLst>
    <p:notesMasterId r:id="rId98"/>
  </p:notesMasterIdLst>
  <p:sldIdLst>
    <p:sldId id="282" r:id="rId5"/>
    <p:sldId id="374" r:id="rId6"/>
    <p:sldId id="373" r:id="rId7"/>
    <p:sldId id="257" r:id="rId8"/>
    <p:sldId id="258" r:id="rId9"/>
    <p:sldId id="405" r:id="rId10"/>
    <p:sldId id="262" r:id="rId11"/>
    <p:sldId id="419" r:id="rId12"/>
    <p:sldId id="298" r:id="rId13"/>
    <p:sldId id="458" r:id="rId14"/>
    <p:sldId id="547" r:id="rId15"/>
    <p:sldId id="266" r:id="rId16"/>
    <p:sldId id="482" r:id="rId17"/>
    <p:sldId id="539" r:id="rId18"/>
    <p:sldId id="541" r:id="rId19"/>
    <p:sldId id="542" r:id="rId20"/>
    <p:sldId id="538" r:id="rId21"/>
    <p:sldId id="297" r:id="rId22"/>
    <p:sldId id="308" r:id="rId23"/>
    <p:sldId id="288" r:id="rId24"/>
    <p:sldId id="520" r:id="rId25"/>
    <p:sldId id="502" r:id="rId26"/>
    <p:sldId id="534" r:id="rId27"/>
    <p:sldId id="289" r:id="rId28"/>
    <p:sldId id="548" r:id="rId29"/>
    <p:sldId id="549" r:id="rId30"/>
    <p:sldId id="515" r:id="rId31"/>
    <p:sldId id="507" r:id="rId32"/>
    <p:sldId id="497" r:id="rId33"/>
    <p:sldId id="327" r:id="rId34"/>
    <p:sldId id="500" r:id="rId35"/>
    <p:sldId id="332" r:id="rId36"/>
    <p:sldId id="527" r:id="rId37"/>
    <p:sldId id="463" r:id="rId38"/>
    <p:sldId id="491" r:id="rId39"/>
    <p:sldId id="501" r:id="rId40"/>
    <p:sldId id="535" r:id="rId41"/>
    <p:sldId id="290" r:id="rId42"/>
    <p:sldId id="545" r:id="rId43"/>
    <p:sldId id="546" r:id="rId44"/>
    <p:sldId id="493" r:id="rId45"/>
    <p:sldId id="412" r:id="rId46"/>
    <p:sldId id="428" r:id="rId47"/>
    <p:sldId id="337" r:id="rId48"/>
    <p:sldId id="390" r:id="rId49"/>
    <p:sldId id="305" r:id="rId50"/>
    <p:sldId id="409" r:id="rId51"/>
    <p:sldId id="529" r:id="rId52"/>
    <p:sldId id="550" r:id="rId53"/>
    <p:sldId id="461" r:id="rId54"/>
    <p:sldId id="416" r:id="rId55"/>
    <p:sldId id="365" r:id="rId56"/>
    <p:sldId id="532" r:id="rId57"/>
    <p:sldId id="564" r:id="rId58"/>
    <p:sldId id="533" r:id="rId59"/>
    <p:sldId id="524" r:id="rId60"/>
    <p:sldId id="379" r:id="rId61"/>
    <p:sldId id="377" r:id="rId62"/>
    <p:sldId id="495" r:id="rId63"/>
    <p:sldId id="311" r:id="rId64"/>
    <p:sldId id="312" r:id="rId65"/>
    <p:sldId id="313" r:id="rId66"/>
    <p:sldId id="353" r:id="rId67"/>
    <p:sldId id="360" r:id="rId68"/>
    <p:sldId id="263" r:id="rId69"/>
    <p:sldId id="432" r:id="rId70"/>
    <p:sldId id="331" r:id="rId71"/>
    <p:sldId id="322" r:id="rId72"/>
    <p:sldId id="505" r:id="rId73"/>
    <p:sldId id="437" r:id="rId74"/>
    <p:sldId id="526" r:id="rId75"/>
    <p:sldId id="439" r:id="rId76"/>
    <p:sldId id="346" r:id="rId77"/>
    <p:sldId id="452" r:id="rId78"/>
    <p:sldId id="347" r:id="rId79"/>
    <p:sldId id="508" r:id="rId80"/>
    <p:sldId id="348" r:id="rId81"/>
    <p:sldId id="565" r:id="rId82"/>
    <p:sldId id="509" r:id="rId83"/>
    <p:sldId id="375" r:id="rId84"/>
    <p:sldId id="469" r:id="rId85"/>
    <p:sldId id="562" r:id="rId86"/>
    <p:sldId id="471" r:id="rId87"/>
    <p:sldId id="472" r:id="rId88"/>
    <p:sldId id="512" r:id="rId89"/>
    <p:sldId id="519" r:id="rId90"/>
    <p:sldId id="511" r:id="rId91"/>
    <p:sldId id="553" r:id="rId92"/>
    <p:sldId id="557" r:id="rId93"/>
    <p:sldId id="558" r:id="rId94"/>
    <p:sldId id="559" r:id="rId95"/>
    <p:sldId id="560" r:id="rId96"/>
    <p:sldId id="561" r:id="rId97"/>
  </p:sldIdLst>
  <p:sldSz cx="9144000" cy="6858000" type="screen4x3"/>
  <p:notesSz cx="67818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00"/>
    <a:srgbClr val="FF3399"/>
    <a:srgbClr val="FFCC99"/>
    <a:srgbClr val="FFFFCC"/>
    <a:srgbClr val="FF66CC"/>
    <a:srgbClr val="FFFF66"/>
    <a:srgbClr val="FFCCCC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7EB59-47E5-4897-8499-4F9855AF4E99}" v="60" dt="2023-10-05T18:51:49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4249" autoAdjust="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3FCAE8-B1B8-40AB-BA85-E3FBE4686F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363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C75B8-767F-4184-AE52-C1E9AE52C5DE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8225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96443-4432-4224-9C06-320850F5E8F2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8496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CB401-03A0-4F60-9AAE-56E8F5B1DDC4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5877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0098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0098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17649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0026E-D58F-4335-8B2C-522DDB290F8B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84798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00982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318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722AE-6307-464E-98AF-AFB6208F6486}" type="slidenum">
              <a:rPr lang="hr-HR" smtClean="0"/>
              <a:pPr/>
              <a:t>19</a:t>
            </a:fld>
            <a:endParaRPr lang="hr-HR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89424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7A1AD-1BCC-4F41-B14E-B93EE73E8A75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9348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65B40-F6C3-4A2C-8305-81863B5B190E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34524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34671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384F0-7F1A-489D-BF0F-8709D27A6004}" type="slidenum">
              <a:rPr lang="hr-HR" smtClean="0"/>
              <a:pPr/>
              <a:t>22</a:t>
            </a:fld>
            <a:endParaRPr lang="hr-H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5620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2C289-9729-4837-89BF-357F4137CB8F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9621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AC769-D163-41EF-8EC7-C9C470CD764D}" type="slidenum">
              <a:rPr lang="hr-HR" smtClean="0"/>
              <a:pPr/>
              <a:t>24</a:t>
            </a:fld>
            <a:endParaRPr lang="hr-H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55269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25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00982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77B7E-C1A8-4860-B842-09418A919AB6}" type="slidenum">
              <a:rPr lang="hr-HR" smtClean="0"/>
              <a:pPr/>
              <a:t>26</a:t>
            </a:fld>
            <a:endParaRPr lang="hr-H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82590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0026E-D58F-4335-8B2C-522DDB290F8B}" type="slidenum">
              <a:rPr lang="hr-HR" smtClean="0"/>
              <a:pPr/>
              <a:t>28</a:t>
            </a:fld>
            <a:endParaRPr lang="hr-H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0753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2C289-9729-4837-89BF-357F4137CB8F}" type="slidenum">
              <a:rPr lang="hr-HR" smtClean="0"/>
              <a:pPr/>
              <a:t>29</a:t>
            </a:fld>
            <a:endParaRPr lang="hr-H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2987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57879-F290-4693-9A78-CB88BBF44D63}" type="slidenum">
              <a:rPr lang="hr-HR" smtClean="0"/>
              <a:pPr/>
              <a:t>30</a:t>
            </a:fld>
            <a:endParaRPr lang="hr-H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39072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CF00F-CDF4-4680-A305-B35B0763D269}" type="slidenum">
              <a:rPr lang="hr-HR" smtClean="0"/>
              <a:pPr/>
              <a:t>31</a:t>
            </a:fld>
            <a:endParaRPr lang="hr-H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0361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C2E83-ED76-40C4-8FE4-11035823CEAA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95744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91651-BECE-4BD8-8870-F7AC53867CA3}" type="slidenum">
              <a:rPr lang="hr-HR" smtClean="0"/>
              <a:pPr/>
              <a:t>32</a:t>
            </a:fld>
            <a:endParaRPr lang="hr-H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69105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CF00F-CDF4-4680-A305-B35B0763D269}" type="slidenum">
              <a:rPr lang="hr-HR" smtClean="0"/>
              <a:pPr/>
              <a:t>33</a:t>
            </a:fld>
            <a:endParaRPr lang="hr-H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07308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CE66C-FCEF-4E93-B82C-019DBF26208C}" type="slidenum">
              <a:rPr lang="hr-HR" smtClean="0"/>
              <a:pPr/>
              <a:t>34</a:t>
            </a:fld>
            <a:endParaRPr lang="hr-H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7049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CE66C-FCEF-4E93-B82C-019DBF26208C}" type="slidenum">
              <a:rPr lang="hr-HR" smtClean="0"/>
              <a:pPr/>
              <a:t>35</a:t>
            </a:fld>
            <a:endParaRPr lang="hr-H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7049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3F21B-0D70-416E-AB04-661F7DED565E}" type="slidenum">
              <a:rPr lang="hr-HR" smtClean="0"/>
              <a:pPr/>
              <a:t>36</a:t>
            </a:fld>
            <a:endParaRPr lang="hr-HR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64434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3F21B-0D70-416E-AB04-661F7DED565E}" type="slidenum">
              <a:rPr lang="hr-HR" smtClean="0"/>
              <a:pPr/>
              <a:t>37</a:t>
            </a:fld>
            <a:endParaRPr lang="hr-HR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354840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8D5B-216B-4E07-A4D6-F0D7C5A3B975}" type="slidenum">
              <a:rPr lang="hr-HR" smtClean="0"/>
              <a:pPr/>
              <a:t>38</a:t>
            </a:fld>
            <a:endParaRPr lang="hr-H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35316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8D5B-216B-4E07-A4D6-F0D7C5A3B975}" type="slidenum">
              <a:rPr lang="hr-HR" smtClean="0"/>
              <a:pPr/>
              <a:t>39</a:t>
            </a:fld>
            <a:endParaRPr lang="hr-H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35316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8D5B-216B-4E07-A4D6-F0D7C5A3B975}" type="slidenum">
              <a:rPr lang="hr-HR" smtClean="0"/>
              <a:pPr/>
              <a:t>40</a:t>
            </a:fld>
            <a:endParaRPr lang="hr-H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35316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8D5B-216B-4E07-A4D6-F0D7C5A3B975}" type="slidenum">
              <a:rPr lang="hr-HR" smtClean="0"/>
              <a:pPr/>
              <a:t>41</a:t>
            </a:fld>
            <a:endParaRPr lang="hr-H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0585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2DE56-A9F0-4477-A370-4210E7536A4C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102718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634F3B-C5CE-4475-AE60-DEED54F3DEB4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42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61996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65A97F-E776-442A-A330-D47818171CA9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43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86972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8E768-5378-4E46-8692-CD0FFCF9BB9C}" type="slidenum">
              <a:rPr lang="hr-HR" smtClean="0"/>
              <a:pPr/>
              <a:t>44</a:t>
            </a:fld>
            <a:endParaRPr lang="hr-HR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46403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6695-2D27-425F-B73A-FF8AAFC71FAD}" type="slidenum">
              <a:rPr lang="hr-HR" smtClean="0"/>
              <a:pPr/>
              <a:t>45</a:t>
            </a:fld>
            <a:endParaRPr lang="hr-HR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496830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3DAEA-94E3-4B0D-BE09-07D2AB5BF01F}" type="slidenum">
              <a:rPr lang="hr-HR" smtClean="0"/>
              <a:pPr/>
              <a:t>46</a:t>
            </a:fld>
            <a:endParaRPr lang="hr-HR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25780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A2DFA7-C7E5-44A4-B911-E382FFE96CAB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47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54206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6695-2D27-425F-B73A-FF8AAFC71FAD}" type="slidenum">
              <a:rPr lang="hr-HR" smtClean="0"/>
              <a:pPr/>
              <a:t>48</a:t>
            </a:fld>
            <a:endParaRPr lang="hr-HR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39891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6695-2D27-425F-B73A-FF8AAFC71FAD}" type="slidenum">
              <a:rPr lang="hr-HR" smtClean="0"/>
              <a:pPr/>
              <a:t>49</a:t>
            </a:fld>
            <a:endParaRPr lang="hr-HR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398918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CC867-60F5-44A6-8B21-CE0C81020C15}" type="slidenum">
              <a:rPr lang="hr-HR" smtClean="0"/>
              <a:pPr/>
              <a:t>50</a:t>
            </a:fld>
            <a:endParaRPr lang="hr-HR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187169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3D5E0-D5DF-4B49-964F-FB50E9898155}" type="slidenum">
              <a:rPr lang="hr-HR" smtClean="0"/>
              <a:pPr/>
              <a:t>51</a:t>
            </a:fld>
            <a:endParaRPr lang="hr-HR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7884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64C0B-BBDC-4395-A212-F187DB2EE923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151371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461D9-A425-4F5C-A23D-B759FF1D4537}" type="slidenum">
              <a:rPr lang="hr-HR" smtClean="0"/>
              <a:pPr/>
              <a:t>52</a:t>
            </a:fld>
            <a:endParaRPr lang="hr-HR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420846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54080-6B40-4D85-A36B-F0D2637A3B47}" type="slidenum">
              <a:rPr lang="hr-HR" smtClean="0"/>
              <a:pPr/>
              <a:t>53</a:t>
            </a:fld>
            <a:endParaRPr lang="hr-HR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330064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54080-6B40-4D85-A36B-F0D2637A3B47}" type="slidenum">
              <a:rPr lang="hr-HR" smtClean="0"/>
              <a:pPr/>
              <a:t>54</a:t>
            </a:fld>
            <a:endParaRPr lang="hr-HR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047176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59C56-C7C0-4E55-BE40-D45AD0908C25}" type="slidenum">
              <a:rPr lang="hr-HR" smtClean="0"/>
              <a:pPr/>
              <a:t>55</a:t>
            </a:fld>
            <a:endParaRPr lang="hr-HR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744926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A578E-AA54-4824-94BE-8B99C6559E19}" type="slidenum">
              <a:rPr lang="hr-HR" smtClean="0"/>
              <a:pPr/>
              <a:t>59</a:t>
            </a:fld>
            <a:endParaRPr lang="hr-HR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632872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F5C9F-54CC-4523-AFFF-69ABB1462B59}" type="slidenum">
              <a:rPr lang="hr-HR" smtClean="0"/>
              <a:pPr/>
              <a:t>60</a:t>
            </a:fld>
            <a:endParaRPr lang="hr-HR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246595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EC568-C825-40E0-BD40-766F5E23EFE2}" type="slidenum">
              <a:rPr lang="hr-HR" smtClean="0"/>
              <a:pPr/>
              <a:t>61</a:t>
            </a:fld>
            <a:endParaRPr lang="hr-HR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916386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54080-6B40-4D85-A36B-F0D2637A3B47}" type="slidenum">
              <a:rPr lang="hr-HR" smtClean="0"/>
              <a:pPr/>
              <a:t>62</a:t>
            </a:fld>
            <a:endParaRPr lang="hr-HR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57091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31974-25AA-4F56-A1D7-E3E168413AF5}" type="slidenum">
              <a:rPr lang="hr-HR" smtClean="0"/>
              <a:pPr/>
              <a:t>63</a:t>
            </a:fld>
            <a:endParaRPr lang="hr-HR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980332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2B145-4562-4BB3-AA78-1C7D3522A6C9}" type="slidenum">
              <a:rPr lang="hr-HR" smtClean="0"/>
              <a:pPr/>
              <a:t>64</a:t>
            </a:fld>
            <a:endParaRPr lang="hr-HR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555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4BF60-A0E7-400C-AC99-1AB9268B0E33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691534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92C91-2274-4F03-BDAE-377A5AE15302}" type="slidenum">
              <a:rPr lang="hr-HR" smtClean="0"/>
              <a:pPr/>
              <a:t>65</a:t>
            </a:fld>
            <a:endParaRPr lang="hr-HR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662224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AF7F-210E-42AA-B9C0-B795F103B437}" type="slidenum">
              <a:rPr lang="hr-HR" smtClean="0"/>
              <a:pPr/>
              <a:t>68</a:t>
            </a:fld>
            <a:endParaRPr lang="hr-HR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8065243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AF7F-210E-42AA-B9C0-B795F103B437}" type="slidenum">
              <a:rPr lang="hr-HR" smtClean="0"/>
              <a:pPr/>
              <a:t>69</a:t>
            </a:fld>
            <a:endParaRPr lang="hr-HR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575096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4602D-7638-4BC6-8474-13EE53E2B0B6}" type="slidenum">
              <a:rPr lang="hr-HR" smtClean="0"/>
              <a:pPr/>
              <a:t>70</a:t>
            </a:fld>
            <a:endParaRPr lang="hr-HR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374243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6201B-1143-47E6-A5C2-EACC84EB803A}" type="slidenum">
              <a:rPr lang="hr-HR" smtClean="0"/>
              <a:pPr/>
              <a:t>71</a:t>
            </a:fld>
            <a:endParaRPr lang="hr-HR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75678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42EB0-0BB4-496E-9EB7-6B576426056D}" type="slidenum">
              <a:rPr lang="hr-HR" smtClean="0"/>
              <a:pPr/>
              <a:t>72</a:t>
            </a:fld>
            <a:endParaRPr lang="hr-HR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762912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B773B-2A23-4A39-ABE3-52A0E020FBC0}" type="slidenum">
              <a:rPr lang="hr-HR" smtClean="0"/>
              <a:pPr/>
              <a:t>73</a:t>
            </a:fld>
            <a:endParaRPr lang="hr-HR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322188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7E611-85D4-4AA5-A125-D29317AA7EB2}" type="slidenum">
              <a:rPr lang="hr-HR" smtClean="0"/>
              <a:pPr/>
              <a:t>74</a:t>
            </a:fld>
            <a:endParaRPr lang="hr-HR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70218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5551-2561-4504-8CE8-244C9EDDA8E9}" type="slidenum">
              <a:rPr lang="hr-HR" smtClean="0"/>
              <a:pPr/>
              <a:t>75</a:t>
            </a:fld>
            <a:endParaRPr lang="hr-HR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255300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5551-2561-4504-8CE8-244C9EDDA8E9}" type="slidenum">
              <a:rPr lang="hr-HR" smtClean="0"/>
              <a:pPr/>
              <a:t>76</a:t>
            </a:fld>
            <a:endParaRPr lang="hr-HR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179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CEDB8-EDAF-4AD3-81A3-6BE29A19759D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294141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8FCF-F07D-4ABC-A98E-DBB61A478CCC}" type="slidenum">
              <a:rPr lang="hr-HR" smtClean="0"/>
              <a:pPr/>
              <a:t>77</a:t>
            </a:fld>
            <a:endParaRPr lang="hr-HR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812773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8FCF-F07D-4ABC-A98E-DBB61A478CCC}" type="slidenum">
              <a:rPr lang="hr-HR" smtClean="0"/>
              <a:pPr/>
              <a:t>78</a:t>
            </a:fld>
            <a:endParaRPr lang="hr-HR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248486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8FCF-F07D-4ABC-A98E-DBB61A478CCC}" type="slidenum">
              <a:rPr lang="hr-HR" smtClean="0"/>
              <a:pPr/>
              <a:t>79</a:t>
            </a:fld>
            <a:endParaRPr lang="hr-HR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8684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312C4B-D620-4B9E-B167-751CAADAEE28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9821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96443-4432-4224-9C06-320850F5E8F2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8496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417FA4-B91F-4F12-A36C-DE8E871ECBBD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D755E5-87CA-4597-A53D-764EF2B7AEB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EDC39-A4EA-4685-A4A5-DCB0929DE66A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7ACE5-11F4-4CA2-81A9-320575AF1E8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395BE6DD-653E-4806-8D36-C49F75BF9003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DF09188-1702-428B-B1D6-70F14540D6E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5A57B-04A8-4A91-A9F9-956B0C8B806E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B08F8-A62D-424C-B19C-4FAC63DA602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F0E45B-23E7-4F65-B24F-415276CE26B8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228B087E-2BD4-4CB6-8884-1E23344EB7D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0FB2C-E348-44EC-81C0-33B5C125C183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1F23E-F3BA-43EA-81A7-87F4ED43F75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7EFE9-996B-4514-855A-D3A2FAB3C2BE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69C51-84F5-477A-9CCD-7888A25D1C7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ACD8F-2370-48BE-9968-FD14527D9299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06756-939C-4A23-9919-943EBFE22A9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136C60-5471-4E62-A9F1-CE2E4900B30D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1A66-39D4-4E5B-BFB5-76A7D859AC2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F9A2E-F68F-4400-AC90-8D9B7823F855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01CD-2230-4074-B875-2CBDEBCDE04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5AAC9-F753-45EB-8F02-912B86BD852B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5E6E2-D594-4266-AE97-872AB6407C2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F0E45B-23E7-4F65-B24F-415276CE26B8}" type="datetimeFigureOut">
              <a:rPr lang="sr-Latn-CS" smtClean="0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28B087E-2BD4-4CB6-8884-1E23344EB7D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0" r:id="rId1"/>
    <p:sldLayoutId id="2147485411" r:id="rId2"/>
    <p:sldLayoutId id="2147485412" r:id="rId3"/>
    <p:sldLayoutId id="2147485413" r:id="rId4"/>
    <p:sldLayoutId id="2147485414" r:id="rId5"/>
    <p:sldLayoutId id="2147485415" r:id="rId6"/>
    <p:sldLayoutId id="2147485416" r:id="rId7"/>
    <p:sldLayoutId id="2147485417" r:id="rId8"/>
    <p:sldLayoutId id="2147485418" r:id="rId9"/>
    <p:sldLayoutId id="2147485419" r:id="rId10"/>
    <p:sldLayoutId id="2147485420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468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ngimg.com/download/14683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7" Type="http://schemas.openxmlformats.org/officeDocument/2006/relationships/slide" Target="slide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4.xml"/><Relationship Id="rId5" Type="http://schemas.openxmlformats.org/officeDocument/2006/relationships/slide" Target="slide67.xml"/><Relationship Id="rId4" Type="http://schemas.openxmlformats.org/officeDocument/2006/relationships/slide" Target="slide6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80.xml"/><Relationship Id="rId12" Type="http://schemas.openxmlformats.org/officeDocument/2006/relationships/slide" Target="slide5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11" Type="http://schemas.openxmlformats.org/officeDocument/2006/relationships/slide" Target="slide12.xml"/><Relationship Id="rId5" Type="http://schemas.openxmlformats.org/officeDocument/2006/relationships/slide" Target="slide60.xml"/><Relationship Id="rId10" Type="http://schemas.openxmlformats.org/officeDocument/2006/relationships/slide" Target="slide10.xml"/><Relationship Id="rId4" Type="http://schemas.openxmlformats.org/officeDocument/2006/relationships/slide" Target="slide42.xml"/><Relationship Id="rId9" Type="http://schemas.openxmlformats.org/officeDocument/2006/relationships/slide" Target="slide4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7" name="Rectangle 9319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3198" name="Rectangle 93192">
            <a:extLst>
              <a:ext uri="{FF2B5EF4-FFF2-40B4-BE49-F238E27FC236}">
                <a16:creationId xmlns:a16="http://schemas.microsoft.com/office/drawing/2014/main" id="{99B1821C-2E7E-4A0F-9DEE-DA1242BD4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40" name="Picture 8" descr="DSC00007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l="11818" t="9091" r="1" b="1"/>
          <a:stretch/>
        </p:blipFill>
        <p:spPr bwMode="auto">
          <a:xfrm>
            <a:off x="21" y="0"/>
            <a:ext cx="9143979" cy="6908644"/>
          </a:xfrm>
          <a:prstGeom prst="rect">
            <a:avLst/>
          </a:prstGeom>
          <a:noFill/>
        </p:spPr>
      </p:pic>
      <p:sp>
        <p:nvSpPr>
          <p:cNvPr id="93199" name="Rectangle 93194">
            <a:extLst>
              <a:ext uri="{FF2B5EF4-FFF2-40B4-BE49-F238E27FC236}">
                <a16:creationId xmlns:a16="http://schemas.microsoft.com/office/drawing/2014/main" id="{52BB9502-B4F7-4349-B66A-B68DEAAA8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9957" y="237744"/>
            <a:ext cx="5739733" cy="638251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315630" y="972014"/>
            <a:ext cx="5410199" cy="1981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4610" algn="ctr">
              <a:defRPr/>
            </a:pPr>
            <a:br>
              <a:rPr lang="hr-HR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Temeljem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članka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28.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Zakona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odgoju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obrazovanju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osnovnoj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srednjoj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školi</a:t>
            </a:r>
            <a:b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članka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12.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Statuta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Osnovne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Dragutina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Kušlana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, Zagreb</a:t>
            </a:r>
            <a:b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Školski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odbor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sjednici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održanoj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dan</a:t>
            </a:r>
            <a:r>
              <a:rPr lang="hr-HR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600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  </a:t>
            </a:r>
            <a:r>
              <a:rPr lang="hr-HR" sz="1600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  </a:t>
            </a:r>
            <a:br>
              <a:rPr lang="hr-HR" sz="1600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1600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6. </a:t>
            </a:r>
            <a:r>
              <a:rPr lang="hr-HR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listopada 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hr-HR" sz="1600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600" b="1" dirty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err="1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donosi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05200" y="3352800"/>
            <a:ext cx="5257800" cy="26828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ŠKOLSKI  KURIKULUM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za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školsku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godinu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  202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./202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943600" cy="762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ŠKOLSKA KNJIŽNICA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2362200" cy="5486400"/>
          </a:xfrm>
        </p:spPr>
        <p:txBody>
          <a:bodyPr>
            <a:normAutofit fontScale="92500"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Odjel: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Planirani broj učenika: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Planirani broj sati: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 aktivnosti:</a:t>
            </a:r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Načini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Osnovna namjena: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korištenja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rezultata vrjednovanja: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143000"/>
            <a:ext cx="67818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b="1" u="sng" dirty="0"/>
              <a:t>LEKTIRA U KNJIŽNICI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1.-4.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ISKRA OSMANČEVIĆ, </a:t>
            </a:r>
            <a:r>
              <a:rPr lang="hr-HR" sz="1400" dirty="0" err="1"/>
              <a:t>prof</a:t>
            </a:r>
            <a:r>
              <a:rPr lang="hr-HR" sz="1400" dirty="0"/>
              <a:t>. </a:t>
            </a:r>
            <a:r>
              <a:rPr lang="hr-HR" sz="1400" dirty="0" err="1"/>
              <a:t>komp.knjiž</a:t>
            </a:r>
            <a:r>
              <a:rPr lang="hr-HR" sz="1400" dirty="0"/>
              <a:t>. i </a:t>
            </a:r>
            <a:r>
              <a:rPr lang="hr-HR" sz="1400" dirty="0" err="1"/>
              <a:t>bibl</a:t>
            </a:r>
            <a:r>
              <a:rPr lang="hr-HR" sz="1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 školska sata po razrednom odjelu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Motiviranje učenika za čitanje,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pozitivnog odnosa prema knjizi.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kreativnosti kod djece.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školskoj knjižnici u vrijeme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Svaki odjel 2 puta tijekom školske godine po 2 sata.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ugodnom radnom okruženju knjižnice poticati na kritičko mišljenje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 iznošenje osobnih stavova, razvijanje timskog rada i suradničkog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Potrošni materijal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individualnog rada i suradništva u timskom radu.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Osuvremenjivanje nastavnog procesa i osposobljavanje učenika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cjeloživotno učenje.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702" y="401266"/>
            <a:ext cx="2682398" cy="178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943600" cy="762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ŠKOLSKA KNJIŽNICA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143000"/>
            <a:ext cx="2209800" cy="5486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Odjel: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Planirani broj sati: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 aktivnosti:</a:t>
            </a:r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Načini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korištenja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rezultata vrjednovanja: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143000"/>
            <a:ext cx="57150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PROJEKT ZA POTICANJE ČITANJA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“KAJBUTAJ? KAMIŠIBAJ!”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1.-8.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ISKRA OSMANČEVIĆ, </a:t>
            </a:r>
            <a:r>
              <a:rPr lang="hr-HR" sz="1400" dirty="0" err="1"/>
              <a:t>prof</a:t>
            </a:r>
            <a:r>
              <a:rPr lang="hr-HR" sz="1400" dirty="0"/>
              <a:t>. </a:t>
            </a:r>
            <a:r>
              <a:rPr lang="hr-HR" sz="1400" dirty="0" err="1"/>
              <a:t>komp.knjiž</a:t>
            </a:r>
            <a:r>
              <a:rPr lang="hr-HR" sz="1400" dirty="0"/>
              <a:t>. i </a:t>
            </a:r>
            <a:r>
              <a:rPr lang="hr-HR" sz="1400" dirty="0" err="1"/>
              <a:t>bibl</a:t>
            </a:r>
            <a:r>
              <a:rPr lang="hr-HR" sz="1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16 radionica 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Poticanje učenika za čitanje, razvijanje pozitivnog odnosa prema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knjizi. Razvijanje kreativnosti i sigurnosti pri javnom nastupu,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bogaćenje rječnika, stjecanje čitalačkih navika.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školskoj knjižnici u vrijeme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dodatnih troškova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individualnog rada i suradništva u timskom radu.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Osuvremenjivanje nastavnog procesa i osposobljavanje učenika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cjeloživotno učenje.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682398" cy="178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447498D-0777-4CB7-A61E-1A89CED3C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390307"/>
            <a:ext cx="2383743" cy="4938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6"/>
          <p:cNvGrpSpPr>
            <a:grpSpLocks noChangeAspect="1"/>
          </p:cNvGrpSpPr>
          <p:nvPr/>
        </p:nvGrpSpPr>
        <p:grpSpPr bwMode="auto">
          <a:xfrm>
            <a:off x="152400" y="457200"/>
            <a:ext cx="7772400" cy="5867400"/>
            <a:chOff x="432" y="1152"/>
            <a:chExt cx="1877" cy="694"/>
          </a:xfrm>
        </p:grpSpPr>
        <p:cxnSp>
          <p:nvCxnSpPr>
            <p:cNvPr id="3076" name="_s3076"/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rot="16200000" flipV="1">
              <a:off x="1587" y="1237"/>
              <a:ext cx="118" cy="5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3077" name="_s3077"/>
            <p:cNvCxnSpPr>
              <a:cxnSpLocks noChangeShapeType="1"/>
              <a:stCxn id="10" idx="0"/>
              <a:endCxn id="9" idx="3"/>
            </p:cNvCxnSpPr>
            <p:nvPr/>
          </p:nvCxnSpPr>
          <p:spPr bwMode="auto">
            <a:xfrm rot="5400000" flipH="1" flipV="1">
              <a:off x="1080" y="1254"/>
              <a:ext cx="118" cy="49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9" name="_s3078"/>
            <p:cNvSpPr>
              <a:spLocks noChangeArrowheads="1"/>
            </p:cNvSpPr>
            <p:nvPr/>
          </p:nvSpPr>
          <p:spPr bwMode="auto">
            <a:xfrm>
              <a:off x="857" y="1152"/>
              <a:ext cx="1116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3200" b="1" i="1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IZVANNASTAVNE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3200" b="1" i="1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AKTIVNOSTI</a:t>
              </a:r>
            </a:p>
          </p:txBody>
        </p:sp>
        <p:sp>
          <p:nvSpPr>
            <p:cNvPr id="10" name="_s3079"/>
            <p:cNvSpPr>
              <a:spLocks noChangeArrowheads="1"/>
            </p:cNvSpPr>
            <p:nvPr/>
          </p:nvSpPr>
          <p:spPr bwMode="auto">
            <a:xfrm>
              <a:off x="432" y="155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1" name="_s3080"/>
            <p:cNvSpPr>
              <a:spLocks noChangeArrowheads="1"/>
            </p:cNvSpPr>
            <p:nvPr/>
          </p:nvSpPr>
          <p:spPr bwMode="auto">
            <a:xfrm>
              <a:off x="1445" y="155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3082" name="Oval 18"/>
          <p:cNvSpPr>
            <a:spLocks noChangeArrowheads="1"/>
          </p:cNvSpPr>
          <p:nvPr/>
        </p:nvSpPr>
        <p:spPr bwMode="auto">
          <a:xfrm>
            <a:off x="152400" y="4343400"/>
            <a:ext cx="3276600" cy="1752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r-HR" sz="1800" dirty="0">
                <a:solidFill>
                  <a:srgbClr val="FF9900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RAZREDNA NASTAVA</a:t>
            </a:r>
          </a:p>
          <a:p>
            <a:pPr eaLnBrk="0" hangingPunct="0"/>
            <a:r>
              <a:rPr lang="hr-H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–  4. RAZRED</a:t>
            </a:r>
            <a:endParaRPr lang="hr-HR" sz="18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3083" name="Oval 20"/>
          <p:cNvSpPr>
            <a:spLocks noChangeArrowheads="1"/>
          </p:cNvSpPr>
          <p:nvPr/>
        </p:nvSpPr>
        <p:spPr bwMode="auto">
          <a:xfrm>
            <a:off x="4419600" y="4343400"/>
            <a:ext cx="3200400" cy="1676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r-H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hlinkClick r:id="rId4" action="ppaction://hlinksldjump"/>
              </a:rPr>
              <a:t>PREDMETNA NASTAVA</a:t>
            </a:r>
          </a:p>
          <a:p>
            <a:pPr eaLnBrk="0" hangingPunct="0"/>
            <a:r>
              <a:rPr lang="hr-H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hlinkClick r:id="rId4" action="ppaction://hlinksldjump"/>
              </a:rPr>
              <a:t>5. - 8. RAZRED</a:t>
            </a:r>
            <a:endParaRPr lang="hr-HR" sz="18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3084" name="Text Box 21"/>
          <p:cNvSpPr txBox="1">
            <a:spLocks noChangeArrowheads="1"/>
          </p:cNvSpPr>
          <p:nvPr/>
        </p:nvSpPr>
        <p:spPr bwMode="auto">
          <a:xfrm>
            <a:off x="6109277" y="6323112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400" b="0" dirty="0">
                <a:solidFill>
                  <a:srgbClr val="00B050"/>
                </a:solidFill>
                <a:latin typeface="Antique Olive Compact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4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3820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2133600" cy="51054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447800"/>
            <a:ext cx="59436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DRAMSKO-PLESNA RADIONICA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Osposobljavati za slušanje, govorenje i </a:t>
            </a:r>
            <a:r>
              <a:rPr lang="hr-HR" sz="1600" dirty="0" err="1"/>
              <a:t>umj</a:t>
            </a:r>
            <a:r>
              <a:rPr lang="hr-HR" sz="1600" dirty="0"/>
              <a:t>. interpretaciju.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Razvijati kreativnosti i zanimanje prema plesu i pokretu,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osvijestiti važnost glazbe i plesa, povezati izražajna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sredstva dramskog i plesnog stvaralaštva. Poticati dječje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dramsko stvaralaštvo, osposobiti za siguran i kreativan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nastup pred zajednicom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1.a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Elizabeta Majstorović, mag. </a:t>
            </a:r>
            <a:r>
              <a:rPr lang="hr-HR" sz="1600" dirty="0" err="1"/>
              <a:t>prim.educ</a:t>
            </a:r>
            <a:r>
              <a:rPr lang="hr-HR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Radionice za djecu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</p:txBody>
      </p:sp>
      <p:pic>
        <p:nvPicPr>
          <p:cNvPr id="3" name="Slika 2" descr="Slika na kojoj se prikazuje ukrasni isječci, crtež, crtić, ilustracija&#10;&#10;Opis je automatski generiran">
            <a:extLst>
              <a:ext uri="{FF2B5EF4-FFF2-40B4-BE49-F238E27FC236}">
                <a16:creationId xmlns:a16="http://schemas.microsoft.com/office/drawing/2014/main" id="{E42469A0-229D-F62D-5480-DF2219EF6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"/>
            <a:ext cx="32711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91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3820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2133600" cy="48768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638300"/>
            <a:ext cx="57150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DOMAĆINSTVO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Razvijanje kreativnosti, preciznosti i fine motorike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radionicama koje osposobljavaju za svakodnevni život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(izrađivanje rukotvorina, priprema jednostavnijih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obroka, upoznavanje bontona za stolom).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1.a odjel – produženi boravak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Petra </a:t>
            </a:r>
            <a:r>
              <a:rPr lang="hr-HR" sz="1600" dirty="0" err="1"/>
              <a:t>Maljak</a:t>
            </a:r>
            <a:r>
              <a:rPr lang="hr-HR" sz="1600" dirty="0"/>
              <a:t>, mag. </a:t>
            </a:r>
            <a:r>
              <a:rPr lang="hr-HR" sz="1600" dirty="0" err="1"/>
              <a:t>prim.educ</a:t>
            </a:r>
            <a:r>
              <a:rPr lang="hr-HR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 u učioničkom prostoru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</p:txBody>
      </p:sp>
      <p:pic>
        <p:nvPicPr>
          <p:cNvPr id="1026" name="Picture 2" descr="C:\Users\9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4384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0869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038975" cy="6096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2133600" cy="54102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219200"/>
            <a:ext cx="6019800" cy="52578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MALA POVIJEST UMJETNOSTI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Upoznati učenike s mnogobrojnim umjetničkim djelima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slikarstva, kiparstva, arhitekture i dizajna. Upoznati ih s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Istaknutim umjetnicima te kroz njihova djela razvijati kulturu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estetike. Proširiti vokabular kroz likovne pojmove, uočiti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razliku između šablone i originalnog djela, usvojiti rad s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različitim  likovnim tehnikama, prepoznavati i imenovati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analizirana djela i umjetnike, opažati naučene pojmove u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okolini, razlikovati kulturu lijepoga od “kiča”.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1.b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Maja Vrkljan, mag. </a:t>
            </a:r>
            <a:r>
              <a:rPr lang="hr-HR" sz="1600" dirty="0" err="1"/>
              <a:t>prim</a:t>
            </a:r>
            <a:r>
              <a:rPr lang="hr-HR" sz="1600" dirty="0"/>
              <a:t>. </a:t>
            </a:r>
            <a:r>
              <a:rPr lang="hr-HR" sz="1600" dirty="0" err="1"/>
              <a:t>educ</a:t>
            </a:r>
            <a:r>
              <a:rPr lang="hr-HR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Putem likovnih aktivnosti  na likovnim radionicama u školi.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godine- 35 sati 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kao i učiteljsko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učenika, likovni natječaji, izlaganje na školskoj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izložbi.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233" y="198783"/>
            <a:ext cx="2858742" cy="117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9912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1905000" cy="5197475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295400"/>
            <a:ext cx="6324600" cy="54181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b="1" u="sng" dirty="0"/>
              <a:t>PUTUJEMO SVIJETOM</a:t>
            </a:r>
          </a:p>
          <a:p>
            <a:pPr marL="0" indent="0" algn="l">
              <a:spcAft>
                <a:spcPts val="800"/>
              </a:spcAft>
              <a:buNone/>
            </a:pPr>
            <a:endParaRPr lang="hr-HR" sz="800" b="0" i="0" dirty="0">
              <a:solidFill>
                <a:srgbClr val="201F1E"/>
              </a:solidFill>
              <a:effectLst/>
              <a:latin typeface="+mj-lt"/>
            </a:endParaRPr>
          </a:p>
          <a:p>
            <a:pPr marL="0" indent="0" algn="l">
              <a:spcAft>
                <a:spcPts val="800"/>
              </a:spcAft>
              <a:buNone/>
            </a:pPr>
            <a:r>
              <a:rPr lang="hr-HR" sz="1400" b="0" i="0" dirty="0">
                <a:solidFill>
                  <a:srgbClr val="201F1E"/>
                </a:solidFill>
                <a:effectLst/>
                <a:latin typeface="+mj-lt"/>
              </a:rPr>
              <a:t>Učenici koji će pohađati izvannastavnu aktivnost upoznat će se s  raznim zemljama svijeta, njihovom kulturom, umjetnošću i različitim narodnim običajima.  Kroz 35 nastavnih sati učenici će  kroz edukativne filmove, samostalan kreativan rad, istraživanje i izradu plakata upoznati različite dijelove svijeta, religije te  povijesne, društvene i kulturne posebnosti svjetskih nacija. </a:t>
            </a:r>
            <a:br>
              <a:rPr lang="hr-HR" sz="1400" dirty="0">
                <a:latin typeface="+mj-lt"/>
              </a:rPr>
            </a:br>
            <a:r>
              <a:rPr lang="hr-HR" sz="1400" dirty="0">
                <a:latin typeface="+mj-lt"/>
              </a:rPr>
              <a:t>Učenici 1.b u produženom boravku. </a:t>
            </a:r>
            <a:endParaRPr lang="hr-HR" sz="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>
                <a:latin typeface="+mj-lt"/>
              </a:rPr>
              <a:t>MONIKA GAŠI, magistra primarne edukacije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>
                <a:latin typeface="+mj-lt"/>
              </a:rPr>
              <a:t>Skupina radi u učioničkom prostoru škole a prezentira svoj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>
                <a:latin typeface="+mj-lt"/>
              </a:rPr>
              <a:t>rad na likovnim natječajima i školskoj izložbi.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>
                <a:latin typeface="+mj-lt"/>
              </a:rPr>
              <a:t>1 sat tjedno tijekom školske godine- ukupno 35 sati.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>
                <a:latin typeface="+mj-lt"/>
              </a:rPr>
              <a:t>Potrošni likovni materijal (pribor, didaktički neoblikovani materijali,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>
                <a:latin typeface="+mj-lt"/>
              </a:rPr>
              <a:t>papir, glina …)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>
                <a:latin typeface="+mj-lt"/>
              </a:rPr>
              <a:t>Učeničko </a:t>
            </a:r>
            <a:r>
              <a:rPr lang="hr-HR" sz="1400" dirty="0" err="1">
                <a:latin typeface="+mj-lt"/>
              </a:rPr>
              <a:t>samovrednovanje</a:t>
            </a:r>
            <a:r>
              <a:rPr lang="hr-HR" sz="1400" dirty="0">
                <a:latin typeface="+mj-lt"/>
              </a:rPr>
              <a:t> i učiteljevo praćenje uspješnosti 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>
              <a:latin typeface="+mj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0DED583-C2EC-4798-AF1F-DDFF717B2D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28600"/>
            <a:ext cx="2028825" cy="16091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3820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438400" cy="48768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676400"/>
            <a:ext cx="6934200" cy="49149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>
                <a:latin typeface="Arial" pitchFamily="34" charset="0"/>
                <a:cs typeface="Arial" pitchFamily="34" charset="0"/>
              </a:rPr>
              <a:t>MALI KREATIVCI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Kroz likovno umjetničko područje razvijati kod učenika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kreativnosti i stvaralaštvo, poticati razvoj individualnosti.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2.a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Karolina </a:t>
            </a:r>
            <a:r>
              <a:rPr lang="hr-HR" sz="1600" dirty="0" err="1"/>
              <a:t>Ozjaković</a:t>
            </a:r>
            <a:r>
              <a:rPr lang="hr-HR" sz="1600" dirty="0"/>
              <a:t>, mag. </a:t>
            </a:r>
            <a:r>
              <a:rPr lang="hr-HR" sz="1600" dirty="0" err="1"/>
              <a:t>prim</a:t>
            </a:r>
            <a:r>
              <a:rPr lang="hr-HR" sz="1600" dirty="0"/>
              <a:t>. </a:t>
            </a:r>
            <a:r>
              <a:rPr lang="hr-HR" sz="1600" dirty="0" err="1"/>
              <a:t>educ</a:t>
            </a:r>
            <a:r>
              <a:rPr lang="hr-HR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Radionice za djecu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</p:txBody>
      </p:sp>
      <p:pic>
        <p:nvPicPr>
          <p:cNvPr id="2050" name="Picture 2" descr="C:\Users\9\Desktop\Untitle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838325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08691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500563" cy="1447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905000"/>
            <a:ext cx="2514600" cy="47244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905000"/>
            <a:ext cx="6705600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MALA YOGA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Djeci primjerenim jednostavnim vježbama istezanja i disanja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raditi na poboljšanju zdravlja, pravilnom držanju tijela,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razvoju ravnoteže, koordinacije tijela i koncentracije uma.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Kroz suradnju i vesele aktivnosti učiti zajedništvu,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nesebičnosti, toleranciji i upornosti.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2.A – produženi boravak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ALEXANDRA HINCAK-ŠUJICA,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Putem vježbi u maloj dvorani ili učionici.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uspješnosti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učenika.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304800"/>
            <a:ext cx="41950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6019800" cy="835025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2438400" cy="5184775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371600"/>
            <a:ext cx="5638800" cy="52578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800" b="1" u="sng" dirty="0">
                <a:latin typeface="Arial" pitchFamily="34" charset="0"/>
                <a:cs typeface="Arial" pitchFamily="34" charset="0"/>
              </a:rPr>
              <a:t>MALI PLANINARI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Upoznavanje osnovnih planinarskih pravila. Stjecanje osnovnih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planinarskih znanja i vještina, osposobljavanje za druženje u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prirodi  te stjecanje znanja o ponašanju na planini.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2.b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MARTINA PRIŠĆAN, dipl. učiteljica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Rad u učionici i planinarski izleti.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35 sati tijekom godine</a:t>
            </a:r>
          </a:p>
          <a:p>
            <a:pPr marL="0" indent="0"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Nije potrebno dodatno financiranje.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Učeničko </a:t>
            </a:r>
            <a:r>
              <a:rPr lang="hr-HR" sz="1400" dirty="0" err="1"/>
              <a:t>samovrednovanje</a:t>
            </a:r>
            <a:r>
              <a:rPr lang="hr-HR" sz="1400" dirty="0"/>
              <a:t> i učiteljsko praćenje uspješnosti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2954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Kurikulum Osnovne škole </a:t>
            </a:r>
            <a:b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Dragutina Kušlana, Zagreb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534400" cy="4876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temelji se na Nacionalnom okvirnom kurikulumu kojeg je u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srpnju 2010. godine objavilo Ministarstvo znanosti,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obrazovanja i športa.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Školski kurikulum sastavljen je od sadržaja koje škola nudi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izvan obveznog nastavnog plana i programa, zajedničkog za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sve učenike u Republici Hrvatskoj.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Na taj način kurikulum postaje osobna iskaznica Škole i odraz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njene vlastite obrazovne filozofije.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U izradi školskog kurikuluma sudjelovali su svi učitelji,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stručni suradnici, uprava Škole kao i roditelji i učenici 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ciljem zadovoljenja specifičnih potreba učenika i sredine u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kojoj se škola nalazi.</a:t>
            </a:r>
          </a:p>
          <a:p>
            <a:pPr algn="ctr" eaLnBrk="1" hangingPunct="1">
              <a:lnSpc>
                <a:spcPct val="90000"/>
              </a:lnSpc>
            </a:pP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25"/>
            <a:ext cx="5940425" cy="1630363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0"/>
            <a:ext cx="2438400" cy="4038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59025" y="2286000"/>
            <a:ext cx="6784975" cy="4397375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MALI PJEVAČI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Kroz pjevanje uz pratnju </a:t>
            </a:r>
            <a:r>
              <a:rPr lang="hr-HR" sz="1400" dirty="0" err="1"/>
              <a:t>synthesizera</a:t>
            </a:r>
            <a:r>
              <a:rPr lang="hr-HR" sz="1400" dirty="0"/>
              <a:t> učenike se potiče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pjevanje u tonalitetu i ponavljanje pjesama koje su učili na satovima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glazbene kulture.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Učenici u produženom boravku– zainteresirani učenici 2.b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Biljana Mesić,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 u vrijeme u vrijeme produženog boravka.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radu se koriste školski instrumenti.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 i razvoj učeničkog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 err="1"/>
              <a:t>samovrednovanja</a:t>
            </a:r>
            <a:r>
              <a:rPr lang="hr-HR" sz="14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93D0E77-1386-4B01-966C-9039611AA2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68357"/>
            <a:ext cx="2898422" cy="1630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696200" cy="8382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 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33500"/>
            <a:ext cx="2209800" cy="53721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371600"/>
            <a:ext cx="60960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DRAMSKO-SCENSKA RADIONICA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“ZAGREBAČKI DRAMOSCEN”</a:t>
            </a:r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Raznolikim aktivnostima i sadržajima iz prošlosti i sadašnjosti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grada Zagreba razvijati kulturni i nacionalni identitet,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sposobnosti i darovitosti svakog djeteta u segmentima glazbe,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plesa, dramatizacije, istraživačkog rada te likovnog izričaja.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će upoznavati glazbene, dramske i likovne umjetnike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grada Zagreba, prirodnu, kulturnu i povijesnu baštinu zavičaja.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3.a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ANICA KROFLIN, mag. </a:t>
            </a:r>
            <a:r>
              <a:rPr lang="hr-HR" sz="1600" dirty="0" err="1"/>
              <a:t>prim</a:t>
            </a:r>
            <a:r>
              <a:rPr lang="hr-HR" sz="1600" dirty="0"/>
              <a:t>. </a:t>
            </a:r>
            <a:r>
              <a:rPr lang="hr-HR" sz="1600" dirty="0" err="1"/>
              <a:t>educ</a:t>
            </a:r>
            <a:r>
              <a:rPr lang="hr-HR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Radionice za djecu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2C256E-211A-46C1-9ABE-CCA9CF308A92}"/>
              </a:ext>
            </a:extLst>
          </p:cNvPr>
          <p:cNvSpPr txBox="1">
            <a:spLocks noChangeArrowheads="1"/>
          </p:cNvSpPr>
          <p:nvPr/>
        </p:nvSpPr>
        <p:spPr>
          <a:xfrm>
            <a:off x="7940470" y="-76200"/>
            <a:ext cx="1656820" cy="13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54864">
              <a:defRPr/>
            </a:pPr>
            <a:r>
              <a:rPr lang="hr-HR" sz="3200" b="1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pic>
        <p:nvPicPr>
          <p:cNvPr id="147457" name="Picture 1" descr="C:\Users\9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61937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43929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5715000" cy="6096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IZVANNASTAVNE</a:t>
            </a: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AKTIVNOSTI</a:t>
            </a: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1676400" cy="54864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32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Voditelj: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vrjednovanja: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447799"/>
            <a:ext cx="6019800" cy="5181601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LIKOVNA RADIONICA</a:t>
            </a:r>
          </a:p>
          <a:p>
            <a:pPr marL="0" indent="0" algn="l">
              <a:buNone/>
            </a:pPr>
            <a:endParaRPr lang="hr-HR" sz="800" dirty="0"/>
          </a:p>
          <a:p>
            <a:pPr marL="0" indent="0" algn="l">
              <a:buNone/>
            </a:pPr>
            <a:endParaRPr lang="hr-HR" sz="800" dirty="0"/>
          </a:p>
          <a:p>
            <a:pPr marL="0" indent="0" algn="l">
              <a:buNone/>
            </a:pPr>
            <a:r>
              <a:rPr lang="hr-HR" sz="1600" dirty="0"/>
              <a:t>U</a:t>
            </a:r>
            <a:r>
              <a:rPr lang="hr-HR" sz="1600" b="0" i="0" dirty="0">
                <a:solidFill>
                  <a:srgbClr val="000000"/>
                </a:solidFill>
                <a:effectLst/>
              </a:rPr>
              <a:t>poznavanje s likovno tehničkim sredstvima, </a:t>
            </a:r>
            <a:r>
              <a:rPr lang="hr-HR" sz="1600" i="0" dirty="0">
                <a:solidFill>
                  <a:srgbClr val="000000"/>
                </a:solidFill>
                <a:effectLst/>
              </a:rPr>
              <a:t>ovladavanje likovnim tehnikama, usvajanje elemenata i pojmova likovnog jezika, upoznavanje s djelima likovne umjetnosti. Razvijanje likovne kreativnosti kod učenika kroz izražavanje u područjima crtanja, slikanja, modeliranja, dizajna i oblikovanja u eko i didaktički neoblikovanim materijalima.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>
              <a:solidFill>
                <a:srgbClr val="0000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ANKICA KATIĆ, </a:t>
            </a:r>
            <a:r>
              <a:rPr lang="hr-HR" sz="1600" dirty="0" err="1"/>
              <a:t>dipl</a:t>
            </a:r>
            <a:r>
              <a:rPr lang="hr-HR" sz="1600" dirty="0"/>
              <a:t>. učitelj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Zainteresirani i daroviti učenici 3. a – produženi boravak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Jednom tjedno – 35 sati tijekom godine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opisno praćenje učitelja.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3F8D439-5624-4115-AF9B-C64F7A27B7A7}"/>
              </a:ext>
            </a:extLst>
          </p:cNvPr>
          <p:cNvSpPr txBox="1"/>
          <p:nvPr/>
        </p:nvSpPr>
        <p:spPr>
          <a:xfrm>
            <a:off x="2286000" y="32408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</a:p>
        </p:txBody>
      </p:sp>
      <p:pic>
        <p:nvPicPr>
          <p:cNvPr id="8" name="Picture 9" descr="djeca-crtaju">
            <a:extLst>
              <a:ext uri="{FF2B5EF4-FFF2-40B4-BE49-F238E27FC236}">
                <a16:creationId xmlns:a16="http://schemas.microsoft.com/office/drawing/2014/main" id="{268D04A3-B8F3-43B7-93FC-F3F1F5CE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2387600" cy="168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88539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1752600" cy="54102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None/>
            </a:pPr>
            <a:r>
              <a:rPr lang="hr-HR" sz="1400" dirty="0"/>
              <a:t>Namjena </a:t>
            </a:r>
          </a:p>
          <a:p>
            <a:pPr marL="444500" indent="-355600" defTabSz="3492500">
              <a:lnSpc>
                <a:spcPct val="80000"/>
              </a:lnSpc>
              <a:buNone/>
            </a:pPr>
            <a:r>
              <a:rPr lang="hr-HR" sz="1400" dirty="0"/>
              <a:t>programa: </a:t>
            </a:r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800" dirty="0"/>
          </a:p>
          <a:p>
            <a:pPr marL="444500" indent="-355600" defTabSz="3492500">
              <a:lnSpc>
                <a:spcPct val="80000"/>
              </a:lnSpc>
              <a:buNone/>
            </a:pPr>
            <a:r>
              <a:rPr lang="hr-HR" sz="1400" dirty="0"/>
              <a:t>Voditelj: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400" dirty="0"/>
              <a:t>vrjednovanj</a:t>
            </a:r>
            <a:r>
              <a:rPr lang="hr-HR" sz="1500" dirty="0"/>
              <a:t>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447800"/>
            <a:ext cx="5943600" cy="5105400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r-HR" sz="1800" b="1" u="sng" dirty="0"/>
              <a:t>MALI ISTRAŽIVAČI</a:t>
            </a:r>
          </a:p>
          <a:p>
            <a:pPr marL="0" indent="0">
              <a:lnSpc>
                <a:spcPct val="80000"/>
              </a:lnSpc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sz="1400" dirty="0">
                <a:ea typeface="Times New Roman" panose="02020603050405020304" pitchFamily="18" charset="0"/>
              </a:rPr>
              <a:t>Upoznati učenike s načinima prikupljanja podataka i povijesnim izvorima te prikupljati i proširivati znanja o povijesnoj i kulturnoj baštini, sportskim djelatnostima te prirodno-geografskim obilježjima našeg grada.</a:t>
            </a:r>
          </a:p>
          <a:p>
            <a:pPr marL="0" indent="0">
              <a:buNone/>
            </a:pPr>
            <a:endParaRPr lang="hr-HR" sz="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3.B odjel</a:t>
            </a:r>
          </a:p>
          <a:p>
            <a:pPr marL="0" indent="0">
              <a:lnSpc>
                <a:spcPct val="80000"/>
              </a:lnSpc>
              <a:buNone/>
            </a:pPr>
            <a:endParaRPr lang="hr-HR" sz="1400" dirty="0"/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HELENA LONČAR, dipl. učiteljica </a:t>
            </a:r>
          </a:p>
          <a:p>
            <a:pPr marL="0" indent="0">
              <a:lnSpc>
                <a:spcPct val="80000"/>
              </a:lnSpc>
              <a:buNone/>
            </a:pPr>
            <a:endParaRPr lang="hr-HR" sz="1400" dirty="0"/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Rad u učioničkom prostoru škole,1 sat tjedno i povremeni </a:t>
            </a:r>
            <a:r>
              <a:rPr lang="hr-HR" sz="1400" dirty="0" err="1"/>
              <a:t>izvanučionički</a:t>
            </a:r>
            <a:r>
              <a:rPr lang="hr-HR" sz="1400" dirty="0"/>
              <a:t> rad.</a:t>
            </a:r>
          </a:p>
          <a:p>
            <a:pPr marL="0" indent="0">
              <a:lnSpc>
                <a:spcPct val="80000"/>
              </a:lnSpc>
              <a:buNone/>
            </a:pPr>
            <a:endParaRPr lang="hr-HR" sz="1400" dirty="0"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>
                <a:ea typeface="+mn-lt"/>
                <a:cs typeface="+mn-lt"/>
              </a:rPr>
              <a:t>Trošak karte javnog gradskog prijevoza (po potrebi). </a:t>
            </a:r>
          </a:p>
          <a:p>
            <a:pPr marL="0" indent="0">
              <a:lnSpc>
                <a:spcPct val="80000"/>
              </a:lnSpc>
              <a:buNone/>
            </a:pPr>
            <a:endParaRPr lang="hr-HR" sz="1400" dirty="0"/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Učeničko </a:t>
            </a:r>
            <a:r>
              <a:rPr lang="hr-HR" sz="1400" dirty="0" err="1"/>
              <a:t>samovrednovanje</a:t>
            </a:r>
            <a:r>
              <a:rPr lang="hr-HR" sz="1400" dirty="0"/>
              <a:t> i učiteljsko praćenje uspješnosti učenika.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A8B876C-0AEF-4703-AF88-1FCAE17E69D7}"/>
              </a:ext>
            </a:extLst>
          </p:cNvPr>
          <p:cNvSpPr txBox="1">
            <a:spLocks noChangeArrowheads="1"/>
          </p:cNvSpPr>
          <p:nvPr/>
        </p:nvSpPr>
        <p:spPr>
          <a:xfrm>
            <a:off x="218274" y="-571501"/>
            <a:ext cx="6123432" cy="14478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 b="0" dirty="0">
                <a:solidFill>
                  <a:schemeClr val="accent1">
                    <a:lumMod val="50000"/>
                  </a:schemeClr>
                </a:solidFill>
              </a:rPr>
              <a:t>Izvannastavne aktivnosti</a:t>
            </a:r>
          </a:p>
        </p:txBody>
      </p:sp>
      <p:pic>
        <p:nvPicPr>
          <p:cNvPr id="3074" name="Picture 2" descr="C:\Users\9\Desktop\Untitl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400300" cy="16837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6019800" cy="81915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68425"/>
            <a:ext cx="2438400" cy="5184775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1368425"/>
            <a:ext cx="6629400" cy="5337175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>
                <a:latin typeface="+mj-lt"/>
              </a:rPr>
              <a:t>DRAMSKA SKUPINA</a:t>
            </a:r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Putem čitanja priča (bajki, basni) učenici će razvijati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usmeni izraz te će se poticati kreativnost i mašta kao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i bogaćenje jezika. Uključene su i jezične igre,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samostalno pričanje i čitanje kraćih priča,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jednostavniji kvizovi, dramatizacija i igrokazi.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3. b odjel- produženi boravak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GORDANA ŠOŠTARKO,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dodatnih troškova.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Učeničko </a:t>
            </a:r>
            <a:r>
              <a:rPr lang="hr-HR" sz="1400" dirty="0" err="1"/>
              <a:t>samovrednovanje</a:t>
            </a:r>
            <a:r>
              <a:rPr lang="hr-HR" sz="1400" dirty="0"/>
              <a:t> i učiteljsko opisno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5605" name="AutoShape 7" descr="9k="/>
          <p:cNvSpPr>
            <a:spLocks noChangeAspect="1" noChangeArrowheads="1"/>
          </p:cNvSpPr>
          <p:nvPr/>
        </p:nvSpPr>
        <p:spPr bwMode="auto">
          <a:xfrm>
            <a:off x="682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25606" name="AutoShape 9" descr="9k="/>
          <p:cNvSpPr>
            <a:spLocks noChangeAspect="1" noChangeArrowheads="1"/>
          </p:cNvSpPr>
          <p:nvPr/>
        </p:nvSpPr>
        <p:spPr bwMode="auto">
          <a:xfrm>
            <a:off x="682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3820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133600" cy="49530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600200"/>
            <a:ext cx="5943600" cy="49911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DOMAĆINSTVO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Razvijanje kreativnosti, preciznosti i fine motorike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radionicama koje osposobljavaju za svakodnevni život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(izrađivanje rukotvorina, priprema jednostavnijih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obroka, praktični rad rukama).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4.A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Martina Grilek, mag. </a:t>
            </a:r>
            <a:r>
              <a:rPr lang="hr-HR" sz="1600" dirty="0" err="1"/>
              <a:t>prim.educ</a:t>
            </a:r>
            <a:r>
              <a:rPr lang="hr-HR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 u učioničkom prostoru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</p:txBody>
      </p:sp>
      <p:pic>
        <p:nvPicPr>
          <p:cNvPr id="1026" name="Picture 2" descr="C:\Users\9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4384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08691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477000" cy="914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286000" cy="5105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600200"/>
            <a:ext cx="69342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LIKOVNA SKUPINA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lang="hr-HR" sz="1400" dirty="0"/>
              <a:t>Upoznavanje  i  razumijevanje  likovnog jezika, razvijanje 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lang="hr-HR" sz="1400" dirty="0"/>
              <a:t>sposobnosti i vještina u likovnom izražavanju i stvaranju, vizualnoj </a:t>
            </a:r>
          </a:p>
          <a:p>
            <a:pPr marL="0" indent="0" eaLnBrk="1" hangingPunct="1">
              <a:spcBef>
                <a:spcPts val="400"/>
              </a:spcBef>
              <a:buFontTx/>
              <a:buNone/>
            </a:pPr>
            <a:r>
              <a:rPr lang="hr-HR" sz="1400" dirty="0"/>
              <a:t>komunikaciji,upotrebljavajući razna likovno-tehnička sredstva i tehnike. Proširivanje interesa, kreativnosti, razvijanje sposobnosti praktičnoga </a:t>
            </a:r>
          </a:p>
          <a:p>
            <a:pPr marL="0" indent="0" eaLnBrk="1" hangingPunct="1">
              <a:spcBef>
                <a:spcPts val="400"/>
              </a:spcBef>
              <a:buFontTx/>
              <a:buNone/>
            </a:pPr>
            <a:r>
              <a:rPr lang="hr-HR" sz="1400" dirty="0"/>
              <a:t>oblikovanja i donošenja estetskih prosudbi.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4. B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SNJEŽANA MILETIĆ ŠIRONJA, </a:t>
            </a:r>
            <a:r>
              <a:rPr lang="hr-HR" sz="1400" dirty="0" err="1"/>
              <a:t>dipl</a:t>
            </a:r>
            <a:r>
              <a:rPr lang="hr-HR" sz="1400" dirty="0"/>
              <a:t>. učiteljica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škole. Sudjelovanje na likovnim natječajima,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uređenje izložbenih panoa i školske izložbe.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– 35 sati godišnje.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Potrošni likovni materijal.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Vrjednovanje rezultata na natječajima. Učeničko </a:t>
            </a:r>
            <a:r>
              <a:rPr lang="hr-HR" sz="1400" dirty="0" err="1"/>
              <a:t>samovrednovanje</a:t>
            </a:r>
            <a:r>
              <a:rPr lang="hr-HR" sz="1400" dirty="0"/>
              <a:t> i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učiteljsko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</p:txBody>
      </p:sp>
      <p:pic>
        <p:nvPicPr>
          <p:cNvPr id="26629" name="Picture 9" descr="djeca-crtaj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152400"/>
            <a:ext cx="2374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9DF66-0B77-C141-A74B-7673BD40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2514600" cy="4216539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1600" dirty="0"/>
              <a:t>Naziv aktivnosti: </a:t>
            </a:r>
          </a:p>
          <a:p>
            <a:pPr>
              <a:buNone/>
            </a:pPr>
            <a:r>
              <a:rPr lang="hr-HR" sz="1600" dirty="0"/>
              <a:t>Ciljevi: 	</a:t>
            </a:r>
          </a:p>
          <a:p>
            <a:pPr>
              <a:buNone/>
            </a:pPr>
            <a:r>
              <a:rPr lang="hr-HR" sz="1600" dirty="0"/>
              <a:t>	</a:t>
            </a:r>
          </a:p>
          <a:p>
            <a:pPr>
              <a:buNone/>
            </a:pPr>
            <a:r>
              <a:rPr lang="hr-HR" sz="1600" dirty="0"/>
              <a:t>Namjena </a:t>
            </a:r>
          </a:p>
          <a:p>
            <a:pPr>
              <a:buNone/>
            </a:pPr>
            <a:r>
              <a:rPr lang="hr-HR" sz="1600" dirty="0"/>
              <a:t>programa:</a:t>
            </a:r>
          </a:p>
          <a:p>
            <a:pPr>
              <a:buNone/>
            </a:pPr>
            <a:endParaRPr lang="hr-HR" sz="1600" dirty="0"/>
          </a:p>
          <a:p>
            <a:pPr>
              <a:buNone/>
            </a:pPr>
            <a:r>
              <a:rPr lang="hr-HR" sz="1600" dirty="0"/>
              <a:t>Ime i prezime </a:t>
            </a:r>
          </a:p>
          <a:p>
            <a:pPr>
              <a:buNone/>
            </a:pPr>
            <a:r>
              <a:rPr lang="hr-HR" sz="1600" dirty="0"/>
              <a:t>voditelja: </a:t>
            </a:r>
          </a:p>
          <a:p>
            <a:pPr>
              <a:buNone/>
            </a:pPr>
            <a:r>
              <a:rPr lang="hr-HR" sz="1600" dirty="0"/>
              <a:t>Način realizacije:</a:t>
            </a:r>
          </a:p>
          <a:p>
            <a:pPr>
              <a:buNone/>
            </a:pPr>
            <a:r>
              <a:rPr lang="hr-HR" sz="1600" dirty="0"/>
              <a:t>Vremenski okvir:</a:t>
            </a:r>
          </a:p>
          <a:p>
            <a:pPr>
              <a:buNone/>
            </a:pPr>
            <a:endParaRPr lang="hr-HR" sz="800" dirty="0"/>
          </a:p>
          <a:p>
            <a:pPr>
              <a:buNone/>
            </a:pPr>
            <a:r>
              <a:rPr lang="hr-HR" sz="1600" dirty="0"/>
              <a:t>Troškovnik: </a:t>
            </a:r>
          </a:p>
          <a:p>
            <a:pPr>
              <a:buNone/>
            </a:pPr>
            <a:r>
              <a:rPr lang="hr-HR" sz="1600" dirty="0"/>
              <a:t>Način vrednovanja:	</a:t>
            </a:r>
          </a:p>
        </p:txBody>
      </p:sp>
      <p:pic>
        <p:nvPicPr>
          <p:cNvPr id="12" name="Picture 11" descr="A red and green flag&#10;&#10;Description automatically generated with medium confidence">
            <a:extLst>
              <a:ext uri="{FF2B5EF4-FFF2-40B4-BE49-F238E27FC236}">
                <a16:creationId xmlns:a16="http://schemas.microsoft.com/office/drawing/2014/main" id="{6B54D28D-C6DC-C94F-8786-04EB73EAE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9400" y="152400"/>
            <a:ext cx="2514600" cy="16764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B2F0AB8-69B6-41EF-8BFB-378AA3EE8F90}"/>
              </a:ext>
            </a:extLst>
          </p:cNvPr>
          <p:cNvSpPr txBox="1">
            <a:spLocks noChangeArrowheads="1"/>
          </p:cNvSpPr>
          <p:nvPr/>
        </p:nvSpPr>
        <p:spPr>
          <a:xfrm>
            <a:off x="332231" y="228600"/>
            <a:ext cx="5962269" cy="9144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 b="0" dirty="0">
                <a:solidFill>
                  <a:schemeClr val="tx2">
                    <a:lumMod val="75000"/>
                  </a:schemeClr>
                </a:solidFill>
              </a:rPr>
              <a:t>IZVANNASTAVNE AKTIVNOSTI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B40F1B-3A16-4395-862C-EC59ADB3276F}"/>
              </a:ext>
            </a:extLst>
          </p:cNvPr>
          <p:cNvSpPr txBox="1">
            <a:spLocks/>
          </p:cNvSpPr>
          <p:nvPr/>
        </p:nvSpPr>
        <p:spPr>
          <a:xfrm>
            <a:off x="2286000" y="1905000"/>
            <a:ext cx="5791200" cy="43057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hr-HR" sz="1600" b="1" u="sng" dirty="0"/>
              <a:t>TALIJANSKA IGRAONICA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hr-HR" sz="1600" dirty="0"/>
              <a:t>Kroz igru i razne zabavne aktivnosti razvijati motivaciju za buduće učenje talijanskog jezika. </a:t>
            </a:r>
            <a:endParaRPr lang="hr-HR" sz="1600" b="0" dirty="0"/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hr-HR" sz="600" b="0" strike="sngStrike" dirty="0"/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Program je namijenjen učenicima 3. razreda s posebnim interesom za učenje talijanskog jezika.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hr-HR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Maja </a:t>
            </a:r>
            <a:r>
              <a:rPr lang="hr-HR" sz="1600" b="0" dirty="0" err="1"/>
              <a:t>Štrkonjić</a:t>
            </a:r>
            <a:r>
              <a:rPr lang="hr-HR" sz="1600" b="0" dirty="0"/>
              <a:t>, </a:t>
            </a:r>
            <a:r>
              <a:rPr lang="hr-HR" sz="1600" b="0" dirty="0" err="1"/>
              <a:t>mag.edukacije</a:t>
            </a:r>
            <a:r>
              <a:rPr lang="hr-HR" sz="1600" b="0" dirty="0"/>
              <a:t> talijanskog jezika i književnosti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hr-HR" sz="800" dirty="0"/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Rad u učioničkom prostoru škole.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1 sat tjedno tijekom školske godine.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Nema dodatnih troškova.</a:t>
            </a: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Ispitivanje razine motivacije za razvoj vlastitih vještina i znanja.</a:t>
            </a:r>
            <a:endParaRPr lang="x-none" sz="1600" b="0" dirty="0"/>
          </a:p>
        </p:txBody>
      </p:sp>
    </p:spTree>
    <p:extLst>
      <p:ext uri="{BB962C8B-B14F-4D97-AF65-F5344CB8AC3E}">
        <p14:creationId xmlns:p14="http://schemas.microsoft.com/office/powerpoint/2010/main" val="37266972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1"/>
            <a:ext cx="6019800" cy="762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170113" cy="5029200"/>
          </a:xfrm>
        </p:spPr>
        <p:txBody>
          <a:bodyPr vert="horz" lIns="91440" tIns="45720" rIns="91440" bIns="45720" anchor="t"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676400"/>
            <a:ext cx="5791200" cy="48006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800" b="1" u="sng" dirty="0">
                <a:latin typeface="+mj-lt"/>
                <a:cs typeface="Arial" pitchFamily="34" charset="0"/>
              </a:rPr>
              <a:t>LITURGIJSKA GRUPA</a:t>
            </a:r>
          </a:p>
          <a:p>
            <a:pPr>
              <a:lnSpc>
                <a:spcPct val="80000"/>
              </a:lnSpc>
              <a:buNone/>
            </a:pPr>
            <a:endParaRPr lang="hr-HR" sz="1800" dirty="0">
              <a:latin typeface="+mj-lt"/>
              <a:ea typeface="+mn-lt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1500" i="0" dirty="0">
                <a:solidFill>
                  <a:srgbClr val="201F1E"/>
                </a:solidFill>
                <a:effectLst/>
                <a:latin typeface="+mj-lt"/>
                <a:cs typeface="Arial" pitchFamily="34" charset="0"/>
              </a:rPr>
              <a:t>Sudjelovanje u različitim liturgijskim slavljima tijekom godine te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1500" i="0" dirty="0">
                <a:solidFill>
                  <a:srgbClr val="201F1E"/>
                </a:solidFill>
                <a:effectLst/>
                <a:latin typeface="+mj-lt"/>
                <a:cs typeface="Arial" pitchFamily="34" charset="0"/>
              </a:rPr>
              <a:t>dublje </a:t>
            </a:r>
            <a:r>
              <a:rPr lang="hr-HR" sz="1500" dirty="0">
                <a:solidFill>
                  <a:srgbClr val="201F1E"/>
                </a:solidFill>
                <a:latin typeface="+mj-lt"/>
                <a:cs typeface="Arial" pitchFamily="34" charset="0"/>
              </a:rPr>
              <a:t>p</a:t>
            </a:r>
            <a:r>
              <a:rPr lang="hr-HR" sz="1500" i="0" dirty="0">
                <a:solidFill>
                  <a:srgbClr val="201F1E"/>
                </a:solidFill>
                <a:effectLst/>
                <a:latin typeface="+mj-lt"/>
                <a:cs typeface="Arial" pitchFamily="34" charset="0"/>
              </a:rPr>
              <a:t>oniranje u biblijske tekstove i individualni pristup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1500" i="0" dirty="0">
                <a:solidFill>
                  <a:srgbClr val="201F1E"/>
                </a:solidFill>
                <a:effectLst/>
                <a:latin typeface="+mj-lt"/>
                <a:cs typeface="Arial" pitchFamily="34" charset="0"/>
              </a:rPr>
              <a:t>odabranom tekstu.</a:t>
            </a:r>
            <a:endParaRPr lang="en-US" sz="1500" dirty="0">
              <a:latin typeface="+mj-lt"/>
              <a:ea typeface="+mn-lt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>
              <a:latin typeface="+mj-lt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>
                <a:latin typeface="+mj-lt"/>
                <a:cs typeface="Arial" pitchFamily="34" charset="0"/>
              </a:rPr>
              <a:t>Učenici  3.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>
              <a:latin typeface="+mj-lt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>
                <a:latin typeface="+mj-lt"/>
                <a:cs typeface="Arial" pitchFamily="34" charset="0"/>
              </a:rPr>
              <a:t>DIVNA ĆORIĆ, dipl. vjeroučiteljica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>
              <a:latin typeface="+mj-lt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>
              <a:latin typeface="+mj-lt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>
                <a:latin typeface="+mj-lt"/>
                <a:cs typeface="Arial" pitchFamily="34" charset="0"/>
              </a:rPr>
              <a:t>Skupina radi u prostoru crkve.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>
                <a:latin typeface="+mj-lt"/>
                <a:cs typeface="Arial" pitchFamily="34" charset="0"/>
              </a:rPr>
              <a:t>1 sat tjedno tijekom školske godine- ukupno 35 sati.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>
                <a:latin typeface="+mj-lt"/>
                <a:cs typeface="Arial" pitchFamily="34" charset="0"/>
              </a:rPr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>
              <a:latin typeface="+mj-lt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>
                <a:latin typeface="+mj-lt"/>
                <a:cs typeface="Arial" pitchFamily="34" charset="0"/>
              </a:rPr>
              <a:t>Učeničko </a:t>
            </a:r>
            <a:r>
              <a:rPr lang="hr-HR" sz="1500" dirty="0" err="1">
                <a:latin typeface="+mj-lt"/>
                <a:cs typeface="Arial" pitchFamily="34" charset="0"/>
              </a:rPr>
              <a:t>samovrednovanje</a:t>
            </a:r>
            <a:r>
              <a:rPr lang="hr-HR" sz="1500" dirty="0">
                <a:latin typeface="+mj-lt"/>
                <a:cs typeface="Arial" pitchFamily="34" charset="0"/>
              </a:rPr>
              <a:t> </a:t>
            </a:r>
            <a:r>
              <a:rPr lang="hr-HR" sz="1500" dirty="0">
                <a:latin typeface="Arial" pitchFamily="34" charset="0"/>
                <a:cs typeface="Arial" pitchFamily="34" charset="0"/>
              </a:rPr>
              <a:t>i učiteljevo praćenje uspješnosti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>
                <a:latin typeface="Arial" pitchFamily="34" charset="0"/>
                <a:cs typeface="Arial" pitchFamily="34" charset="0"/>
              </a:rPr>
              <a:t>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25EF54E-28EE-4DED-AD10-DC1F08F7A3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7042" y="236717"/>
            <a:ext cx="2018358" cy="18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34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4843463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8620125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b="1" dirty="0"/>
              <a:t>Naziv aktivnosti:          </a:t>
            </a:r>
            <a:r>
              <a:rPr lang="hr-HR" sz="1600" b="1" u="sng" dirty="0"/>
              <a:t>Web 2.0  ALATI</a:t>
            </a:r>
            <a:endParaRPr lang="hr-HR" sz="1600" dirty="0"/>
          </a:p>
          <a:p>
            <a:pPr marL="0" indent="0">
              <a:buNone/>
            </a:pPr>
            <a:r>
              <a:rPr lang="hr-HR" sz="1600" dirty="0"/>
              <a:t>Ciljevi:      Stjecanje umijeća uporabe različitih web alata. Upoznavanje s osnovnim </a:t>
            </a:r>
          </a:p>
          <a:p>
            <a:pPr marL="0" indent="0">
              <a:buNone/>
            </a:pPr>
            <a:r>
              <a:rPr lang="hr-HR" sz="1600" dirty="0"/>
              <a:t>načelima i idejama te načinima rada kod web alata. Poticati pozitivno društveno i </a:t>
            </a:r>
          </a:p>
          <a:p>
            <a:pPr marL="0" indent="0">
              <a:buNone/>
            </a:pPr>
            <a:r>
              <a:rPr lang="hr-HR" sz="1600" dirty="0"/>
              <a:t>etično ponašanje te odgovornost pri uporabi alata.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Namjena programa:          Zainteresirani učenici 4. razreda</a:t>
            </a:r>
          </a:p>
          <a:p>
            <a:pPr marL="0" indent="0">
              <a:buNone/>
            </a:pPr>
            <a:r>
              <a:rPr lang="hr-HR" sz="1600" dirty="0"/>
              <a:t>Ime i prezime voditelja:   Emilija Kusić, magistra primarne edukacije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Način realizacije:   Rad u informatičkoj učionici i online.</a:t>
            </a:r>
          </a:p>
          <a:p>
            <a:pPr marL="0" indent="0">
              <a:buNone/>
            </a:pPr>
            <a:r>
              <a:rPr lang="hr-HR" sz="1600" dirty="0"/>
              <a:t>Vremenski okvir:    1 sat tjedno </a:t>
            </a:r>
          </a:p>
          <a:p>
            <a:pPr marL="0" indent="0">
              <a:buNone/>
            </a:pPr>
            <a:r>
              <a:rPr lang="hr-HR" sz="1600" dirty="0"/>
              <a:t>Troškovnik:    Nema dodatnih troškova.</a:t>
            </a:r>
          </a:p>
          <a:p>
            <a:pPr marL="0" indent="0">
              <a:buNone/>
            </a:pPr>
            <a:r>
              <a:rPr lang="hr-HR" sz="1600" dirty="0"/>
              <a:t>Način vrednovanja</a:t>
            </a:r>
            <a:r>
              <a:rPr lang="hr-HR" sz="1600" b="1" dirty="0"/>
              <a:t>:</a:t>
            </a:r>
            <a:r>
              <a:rPr lang="hr-HR" sz="1600" dirty="0"/>
              <a:t>  Ispitivanje razine motivacije za razvoj vlastitih vještina i znanja.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2890"/>
            <a:ext cx="2939076" cy="155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077200" cy="1447799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hr-HR" sz="3100" dirty="0">
                <a:solidFill>
                  <a:srgbClr val="0070C0"/>
                </a:solidFill>
              </a:rPr>
              <a:t>Školski kurikulum temelji se na razvoju</a:t>
            </a:r>
            <a:br>
              <a:rPr lang="hr-HR" sz="3100" dirty="0">
                <a:solidFill>
                  <a:srgbClr val="0070C0"/>
                </a:solidFill>
              </a:rPr>
            </a:br>
            <a:r>
              <a:rPr lang="hr-HR" sz="3100" dirty="0">
                <a:solidFill>
                  <a:srgbClr val="0070C0"/>
                </a:solidFill>
              </a:rPr>
              <a:t> 8 kompetencija potrebnih za učenje </a:t>
            </a:r>
            <a:br>
              <a:rPr lang="hr-HR" sz="3100" dirty="0">
                <a:solidFill>
                  <a:srgbClr val="FFFF99"/>
                </a:solidFill>
              </a:rPr>
            </a:br>
            <a:endParaRPr lang="hr-HR" sz="3100" dirty="0">
              <a:solidFill>
                <a:srgbClr val="FFFF99"/>
              </a:solidFill>
            </a:endParaRPr>
          </a:p>
        </p:txBody>
      </p:sp>
      <p:grpSp>
        <p:nvGrpSpPr>
          <p:cNvPr id="22" name="Diagram 5"/>
          <p:cNvGrpSpPr>
            <a:grpSpLocks noChangeAspect="1"/>
          </p:cNvGrpSpPr>
          <p:nvPr/>
        </p:nvGrpSpPr>
        <p:grpSpPr bwMode="auto">
          <a:xfrm>
            <a:off x="1905000" y="1524000"/>
            <a:ext cx="5029200" cy="4487737"/>
            <a:chOff x="1642" y="923"/>
            <a:chExt cx="2477" cy="2477"/>
          </a:xfrm>
        </p:grpSpPr>
        <p:sp>
          <p:nvSpPr>
            <p:cNvPr id="23" name="_s1028"/>
            <p:cNvSpPr>
              <a:spLocks noChangeArrowheads="1" noTextEdit="1"/>
            </p:cNvSpPr>
            <p:nvPr/>
          </p:nvSpPr>
          <p:spPr bwMode="auto">
            <a:xfrm>
              <a:off x="2443" y="949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4" name="_s1029"/>
            <p:cNvSpPr>
              <a:spLocks noChangeArrowheads="1" noTextEdit="1"/>
            </p:cNvSpPr>
            <p:nvPr/>
          </p:nvSpPr>
          <p:spPr bwMode="auto">
            <a:xfrm rot="2700000">
              <a:off x="2991" y="1177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5" name="_s1030"/>
            <p:cNvSpPr>
              <a:spLocks noChangeArrowheads="1" noTextEdit="1"/>
            </p:cNvSpPr>
            <p:nvPr/>
          </p:nvSpPr>
          <p:spPr bwMode="auto">
            <a:xfrm rot="5400000">
              <a:off x="3218" y="1725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6" name="_s1031"/>
            <p:cNvSpPr>
              <a:spLocks noChangeArrowheads="1" noTextEdit="1"/>
            </p:cNvSpPr>
            <p:nvPr/>
          </p:nvSpPr>
          <p:spPr bwMode="auto">
            <a:xfrm rot="8100000">
              <a:off x="2991" y="2273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7" name="_s1032"/>
            <p:cNvSpPr>
              <a:spLocks noChangeArrowheads="1" noTextEdit="1"/>
            </p:cNvSpPr>
            <p:nvPr/>
          </p:nvSpPr>
          <p:spPr bwMode="auto">
            <a:xfrm rot="10800000">
              <a:off x="2443" y="2500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8" name="_s1033"/>
            <p:cNvSpPr>
              <a:spLocks noChangeArrowheads="1" noTextEdit="1"/>
            </p:cNvSpPr>
            <p:nvPr/>
          </p:nvSpPr>
          <p:spPr bwMode="auto">
            <a:xfrm rot="13500000">
              <a:off x="1895" y="2273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9" name="_s1034"/>
            <p:cNvSpPr>
              <a:spLocks noChangeArrowheads="1" noTextEdit="1"/>
            </p:cNvSpPr>
            <p:nvPr/>
          </p:nvSpPr>
          <p:spPr bwMode="auto">
            <a:xfrm rot="16200000">
              <a:off x="1668" y="1725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0" name="_s1035"/>
            <p:cNvSpPr>
              <a:spLocks noChangeArrowheads="1" noTextEdit="1"/>
            </p:cNvSpPr>
            <p:nvPr/>
          </p:nvSpPr>
          <p:spPr bwMode="auto">
            <a:xfrm rot="18900000">
              <a:off x="1895" y="1177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" name="_s1036"/>
            <p:cNvSpPr>
              <a:spLocks noChangeArrowheads="1"/>
            </p:cNvSpPr>
            <p:nvPr/>
          </p:nvSpPr>
          <p:spPr bwMode="auto">
            <a:xfrm>
              <a:off x="2257" y="923"/>
              <a:ext cx="234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Komunikacija na materinskomu jeziku                                          </a:t>
              </a:r>
            </a:p>
          </p:txBody>
        </p:sp>
        <p:sp>
          <p:nvSpPr>
            <p:cNvPr id="32" name="_s1037"/>
            <p:cNvSpPr>
              <a:spLocks noChangeArrowheads="1"/>
            </p:cNvSpPr>
            <p:nvPr/>
          </p:nvSpPr>
          <p:spPr bwMode="auto">
            <a:xfrm>
              <a:off x="1642" y="153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Komunikacija na stranim jezicima                </a:t>
              </a:r>
            </a:p>
          </p:txBody>
        </p:sp>
        <p:sp>
          <p:nvSpPr>
            <p:cNvPr id="33" name="_s1038"/>
            <p:cNvSpPr>
              <a:spLocks noChangeArrowheads="1"/>
            </p:cNvSpPr>
            <p:nvPr/>
          </p:nvSpPr>
          <p:spPr bwMode="auto">
            <a:xfrm>
              <a:off x="1642" y="240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Matematička kompetencija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(+ prirodoslovlje, tehnologija)       </a:t>
              </a:r>
            </a:p>
          </p:txBody>
        </p:sp>
        <p:sp>
          <p:nvSpPr>
            <p:cNvPr id="34" name="_s1039"/>
            <p:cNvSpPr>
              <a:spLocks noChangeArrowheads="1"/>
            </p:cNvSpPr>
            <p:nvPr/>
          </p:nvSpPr>
          <p:spPr bwMode="auto">
            <a:xfrm>
              <a:off x="2257" y="3023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Kulturna svijest i izražavanje                                    </a:t>
              </a:r>
            </a:p>
          </p:txBody>
        </p:sp>
        <p:sp>
          <p:nvSpPr>
            <p:cNvPr id="35" name="_s1040"/>
            <p:cNvSpPr>
              <a:spLocks noChangeArrowheads="1"/>
            </p:cNvSpPr>
            <p:nvPr/>
          </p:nvSpPr>
          <p:spPr bwMode="auto">
            <a:xfrm>
              <a:off x="3127" y="3023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                         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Inicijativa i poduzetnost</a:t>
              </a:r>
            </a:p>
          </p:txBody>
        </p:sp>
        <p:sp>
          <p:nvSpPr>
            <p:cNvPr id="36" name="_s1041"/>
            <p:cNvSpPr>
              <a:spLocks noChangeArrowheads="1"/>
            </p:cNvSpPr>
            <p:nvPr/>
          </p:nvSpPr>
          <p:spPr bwMode="auto">
            <a:xfrm>
              <a:off x="3742" y="240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Socijalna i građanska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kompetencija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_s1042"/>
            <p:cNvSpPr>
              <a:spLocks noChangeArrowheads="1"/>
            </p:cNvSpPr>
            <p:nvPr/>
          </p:nvSpPr>
          <p:spPr bwMode="auto">
            <a:xfrm>
              <a:off x="3742" y="153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Učiti kako učiti</a:t>
              </a:r>
            </a:p>
          </p:txBody>
        </p:sp>
        <p:sp>
          <p:nvSpPr>
            <p:cNvPr id="38" name="_s1043"/>
            <p:cNvSpPr>
              <a:spLocks noChangeArrowheads="1"/>
            </p:cNvSpPr>
            <p:nvPr/>
          </p:nvSpPr>
          <p:spPr bwMode="auto">
            <a:xfrm>
              <a:off x="3127" y="923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                              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 Digitalna kompetencija</a:t>
              </a:r>
            </a:p>
          </p:txBody>
        </p:sp>
      </p:grpSp>
      <p:sp>
        <p:nvSpPr>
          <p:cNvPr id="1045" name="Oval 57"/>
          <p:cNvSpPr>
            <a:spLocks noChangeArrowheads="1"/>
          </p:cNvSpPr>
          <p:nvPr/>
        </p:nvSpPr>
        <p:spPr bwMode="auto">
          <a:xfrm>
            <a:off x="3352800" y="2667000"/>
            <a:ext cx="2204295" cy="19839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hr-HR" dirty="0">
                <a:solidFill>
                  <a:srgbClr val="FFFF99"/>
                </a:solidFill>
                <a:latin typeface="Arial" charset="0"/>
              </a:rPr>
              <a:t>CJELOŽIVOTNO </a:t>
            </a:r>
          </a:p>
          <a:p>
            <a:pPr algn="ctr" eaLnBrk="0" hangingPunct="0"/>
            <a:r>
              <a:rPr lang="hr-HR" dirty="0">
                <a:solidFill>
                  <a:srgbClr val="FFFF99"/>
                </a:solidFill>
                <a:latin typeface="Arial" charset="0"/>
              </a:rPr>
              <a:t>UČENJE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638"/>
            <a:ext cx="6096000" cy="1477962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43075"/>
            <a:ext cx="2438400" cy="5114925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743075"/>
            <a:ext cx="6858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b="1" u="sng" dirty="0"/>
              <a:t>MALI  I VELIKI  PJEVAČKI ZBOR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Razvoj interesa za lijepo pjevanje, grupno muziciranje i pravilan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razvoj dječjeg glasa. Razvoj osjećaja za kvalitetnu glazbu, razvoj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dječjeg ukusa i sklonosti prema glazbi.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4. razredi – zainteresirani učenici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5.-8. razredi – zainteresirani učenici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Rad u učioničkom prostoru škole i svečanoj dvorani. Nastupi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školskim priredbama i događanjima.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Svaka grupa po 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Nije potrebno dodatno financiranje. U radu se koriste školski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instrumenti.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Individualno opisno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39941" name="Picture 6" descr="n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47638"/>
            <a:ext cx="2590800" cy="179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B7E16743-155C-4E26-A1F5-E7DEDE330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28791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943600" cy="9144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2316163" cy="5181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90800" y="1447800"/>
            <a:ext cx="6553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KERAMIKA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Kreativno likovno izražavanje kroz izradu malih kiparskih djela. </a:t>
            </a:r>
          </a:p>
          <a:p>
            <a:pPr marL="0" indent="0" eaLnBrk="1" hangingPunct="1">
              <a:buFontTx/>
              <a:buNone/>
            </a:pPr>
            <a:r>
              <a:rPr lang="hr-HR" sz="1400" dirty="0"/>
              <a:t>Upoznavanje s procesom pečenja keramike. Poticanje i </a:t>
            </a:r>
          </a:p>
          <a:p>
            <a:pPr marL="0" indent="0" eaLnBrk="1" hangingPunct="1">
              <a:buFontTx/>
              <a:buNone/>
            </a:pPr>
            <a:r>
              <a:rPr lang="hr-HR" sz="1400" dirty="0"/>
              <a:t>razvijanje rada rukama kod djece. Poticanje senzoričkog </a:t>
            </a:r>
          </a:p>
          <a:p>
            <a:pPr marL="0" indent="0" eaLnBrk="1" hangingPunct="1">
              <a:buFontTx/>
              <a:buNone/>
            </a:pPr>
            <a:r>
              <a:rPr lang="hr-HR" sz="1400" dirty="0"/>
              <a:t>razvoja djece kroz razvijanje taktilnog osjeta kroz rad s glinom i </a:t>
            </a:r>
          </a:p>
          <a:p>
            <a:pPr marL="0" indent="0" eaLnBrk="1" hangingPunct="1">
              <a:buFontTx/>
              <a:buNone/>
            </a:pPr>
            <a:r>
              <a:rPr lang="hr-HR" sz="1400" dirty="0"/>
              <a:t>drugim materijalima.</a:t>
            </a: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 5. i  8. 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Neda Vidaković Svrtan, prof. njemačkog jezika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Učeničko </a:t>
            </a:r>
            <a:r>
              <a:rPr lang="hr-HR" sz="1400" dirty="0" err="1"/>
              <a:t>samovrednovanje</a:t>
            </a:r>
            <a:r>
              <a:rPr lang="hr-HR" sz="1400" dirty="0"/>
              <a:t> kao i učiteljsko opisno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143625" cy="6858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2409825" cy="5486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143000"/>
            <a:ext cx="6934200" cy="5486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DRAMSKA SKUPINA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verbalne i neverbalne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komunikacije, kretanje scenskim prostorom,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improviziranje, ovladavanje dramsko- scenskim instrumentarijem,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tehnikama i vještinama. Razvijanje grupne povezanosti i povjerenja,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 err="1"/>
              <a:t>suigre</a:t>
            </a:r>
            <a:r>
              <a:rPr lang="hr-HR" sz="1400" dirty="0"/>
              <a:t> i odgovornosti za uspjeh grupe. Upoznavanje scenskih tehnika.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Dramski nadareni učenici 7.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SANJA ILČIĆ, prof. hrvatskog jezika i književnosti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godine, pred nastupe po potrebi i više.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 od strane roditelja.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praćenje uspješnosti učenika, vrjednovanje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rezultata na natjecanjima (LIDRANO) i školskim priredbama.</a:t>
            </a:r>
          </a:p>
        </p:txBody>
      </p:sp>
      <p:pic>
        <p:nvPicPr>
          <p:cNvPr id="43013" name="Picture 6" descr="skagi-paz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487229" cy="17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"/>
            <a:ext cx="5827713" cy="9525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1865313" cy="5334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447800"/>
            <a:ext cx="7086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EKO GRUPA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Poticati želju za samostalnim stvaranjem funkcionalnih predmeta,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kreativnošću i usvajanjem znanja iz područja ekologije.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Uz promicanje ekoloških spoznaja kod učenika će se razvijati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ekološka osjetljivost te ljubav prema prirodi i očuvanju planete.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Učenici  8.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Rad u učioničkom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Učeničko </a:t>
            </a:r>
            <a:r>
              <a:rPr lang="hr-HR" sz="1500" dirty="0" err="1"/>
              <a:t>samovrednovanje</a:t>
            </a:r>
            <a:r>
              <a:rPr lang="hr-HR" sz="1500" dirty="0"/>
              <a:t> kao i učiteljsko opisno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267B84-5D59-4626-B22B-1085026007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28600"/>
            <a:ext cx="2472560" cy="16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7406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286000" cy="50292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95600" y="1600200"/>
            <a:ext cx="6248400" cy="50292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TIJELO/GLAZBA (BODY PERCUSION)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osjećaja za ritam, usklađivanje sa pokretima tijela, ples,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kreativnost u izražavanju tijelom.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Zainteresirani učenici 5.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Radionice se provode izvan redovnog rasporeda u školi.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E11CF00-27DA-48F9-8ACC-7566E734C0E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-76200"/>
            <a:ext cx="601980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 b="0" dirty="0" err="1">
                <a:solidFill>
                  <a:schemeClr val="accent1">
                    <a:lumMod val="75000"/>
                  </a:schemeClr>
                </a:solidFill>
              </a:rPr>
              <a:t>IZVANNASTAVNe</a:t>
            </a:r>
            <a:r>
              <a:rPr lang="hr-HR" sz="3200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b="0" dirty="0" err="1">
                <a:solidFill>
                  <a:schemeClr val="accent1">
                    <a:lumMod val="75000"/>
                  </a:schemeClr>
                </a:solidFill>
              </a:rPr>
              <a:t>AKTIVNOSTi</a:t>
            </a:r>
            <a:br>
              <a:rPr lang="hr-HR" sz="2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305050" cy="52578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1600200"/>
            <a:ext cx="6629400" cy="4953000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KREATIVNA SKUPINA  “SPRETNE RUKE”</a:t>
            </a:r>
            <a:endParaRPr 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Razvoj kreativnosti  kod  učenika. Poticanje interesa i potrebe za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kreativnim izražavanjem .</a:t>
            </a:r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 od 6.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Radionice se provode izvan redovnog rasporeda u školi.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 potrebi učenici donose materijal za izradu ukrasnih predmeta 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koriste se sredstva Školske zadruge za kupnju potrebnog materijala.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 Individualno opisno praćenje uspješnosti učenika.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r="8571"/>
          <a:stretch/>
        </p:blipFill>
        <p:spPr>
          <a:xfrm>
            <a:off x="6400800" y="152400"/>
            <a:ext cx="2534438" cy="17205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0F40731-10C7-4772-BF9A-6AF6640A6E3E}"/>
              </a:ext>
            </a:extLst>
          </p:cNvPr>
          <p:cNvSpPr txBox="1">
            <a:spLocks noChangeArrowheads="1"/>
          </p:cNvSpPr>
          <p:nvPr/>
        </p:nvSpPr>
        <p:spPr>
          <a:xfrm>
            <a:off x="208762" y="-70104"/>
            <a:ext cx="6192038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 b="0" dirty="0" err="1">
                <a:solidFill>
                  <a:schemeClr val="accent1">
                    <a:lumMod val="75000"/>
                  </a:schemeClr>
                </a:solidFill>
              </a:rPr>
              <a:t>IZVANNASTAVNe</a:t>
            </a:r>
            <a:r>
              <a:rPr lang="hr-HR" sz="3200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b="0" dirty="0" err="1">
                <a:solidFill>
                  <a:schemeClr val="accent1">
                    <a:lumMod val="75000"/>
                  </a:schemeClr>
                </a:solidFill>
              </a:rPr>
              <a:t>AKTIVNOSTi</a:t>
            </a:r>
            <a:br>
              <a:rPr lang="hr-HR" sz="3200" b="0" dirty="0">
                <a:solidFill>
                  <a:schemeClr val="accent1">
                    <a:lumMod val="75000"/>
                  </a:schemeClr>
                </a:solidFill>
              </a:rPr>
            </a:br>
            <a:endParaRPr lang="hr-HR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477000" cy="914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</a:t>
            </a:r>
            <a:br>
              <a:rPr lang="hr-HR" sz="2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1752600" cy="55626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1066800"/>
            <a:ext cx="6553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400" b="1" u="sng" dirty="0"/>
              <a:t>KARITATIVNA GRUPA</a:t>
            </a:r>
          </a:p>
          <a:p>
            <a:pPr>
              <a:buNone/>
            </a:pPr>
            <a:r>
              <a:rPr lang="hr-HR" sz="1400" dirty="0"/>
              <a:t>Upoznati učenike s poviješću i djelovanjem različitih humanitarnih ustanova, </a:t>
            </a:r>
          </a:p>
          <a:p>
            <a:pPr>
              <a:buNone/>
            </a:pPr>
            <a:r>
              <a:rPr lang="hr-HR" sz="1400" dirty="0"/>
              <a:t>Caritasa, Crvenog Križa, Socijalne samoposluge i provedba njihovih </a:t>
            </a:r>
          </a:p>
          <a:p>
            <a:pPr>
              <a:buNone/>
            </a:pPr>
            <a:r>
              <a:rPr lang="hr-HR" sz="1400" dirty="0"/>
              <a:t>humanitarnih akcija. Senzibilizirati učenike za potrebe drugih. Ukazati na </a:t>
            </a:r>
          </a:p>
          <a:p>
            <a:pPr>
              <a:buNone/>
            </a:pPr>
            <a:r>
              <a:rPr lang="hr-HR" sz="1400" dirty="0"/>
              <a:t>nužnost dijeljenja materijalnih dobara, učenje solidarnosti, razvoj ekološke </a:t>
            </a:r>
          </a:p>
          <a:p>
            <a:pPr>
              <a:buNone/>
            </a:pPr>
            <a:r>
              <a:rPr lang="hr-HR" sz="1400" dirty="0"/>
              <a:t>svijesti i empatije kod učenika, prevencija nepoželjnih oblika ponašanja, </a:t>
            </a:r>
          </a:p>
          <a:p>
            <a:pPr>
              <a:buNone/>
            </a:pPr>
            <a:r>
              <a:rPr lang="hr-HR" sz="1400" dirty="0"/>
              <a:t>Poticati u učenicima temeljne vrijednosti humanitarnog rada; humanost, </a:t>
            </a:r>
          </a:p>
          <a:p>
            <a:pPr>
              <a:buNone/>
            </a:pPr>
            <a:r>
              <a:rPr lang="hr-HR" sz="1400" dirty="0"/>
              <a:t>nepristranost, neutralnost, neovisnost, dragovoljnost, jedinstvo i univerzalnost.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Grupa učenika 5.-8.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TOMICA KANJIR, dipl. vjeroučitelj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Rad u grupi, humanitarne akcije Crvenog križa, Caritasa “Plastičnim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čepovima do skupih lijekova” i drugih humanitarnih organizacija, 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prezentacija rada humanitarnih udruga i akcija učenicima u školi.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 sat tjedno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 materijalnih sredstava škole i donacija.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Voditelj skupine vrjednuje aktivnost i osobni napredak svakog učenika.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Pisano praćenje tijekom školske godine.</a:t>
            </a:r>
          </a:p>
        </p:txBody>
      </p:sp>
      <p:sp>
        <p:nvSpPr>
          <p:cNvPr id="94210" name="AutoShape 2" descr="Hrvatski Carita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4212" name="AutoShape 4" descr="Hrvatski Carita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4214" name="AutoShape 6" descr="Svjetski dan humanosti 19.08.202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4216" name="Picture 8" descr="Svjetski dan humanosti 19.08.2020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057400" cy="1105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477000" cy="8382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IZVANNASTAVNE AKTIVNOSTI</a:t>
            </a:r>
            <a:br>
              <a:rPr lang="hr-HR" sz="2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1752600" cy="55626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066800"/>
            <a:ext cx="5943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PRVA POMOĆ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3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Usvajanje osnovnih znanja i vještina iz pružanja prve pomoći.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Izgrađivanje pozitivnih stavova prema očuvanju zdravlja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života ljudi. Razvijanje logičkog mišljenja ali i snalažljivosti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izvanrednim situacijama.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Grupa do 12 učenika 7.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GMAJNIČKI, prof. kemije i biologije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se provodi u 2 stupnja. Temeljni dio obuke u trajanju od 20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sati provodi se u Domu Crvenog križa Villa </a:t>
            </a:r>
            <a:r>
              <a:rPr lang="hr-HR" sz="1400" dirty="0" err="1"/>
              <a:t>Rustica</a:t>
            </a:r>
            <a:r>
              <a:rPr lang="hr-HR" sz="1400" dirty="0"/>
              <a:t> u Novom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Vinodolskom, u suradnji sa Crvenim križem Zagreb, od gradske razine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 više.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Financira Crveni križ grada Zagreba.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 i rezultati 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natjecanjima u pružanju prve pomoći.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90117" name="Picture 9" descr="859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96000" cy="12192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286000" cy="49530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676400"/>
            <a:ext cx="7010400" cy="49530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hr-HR" sz="1400" b="1" u="sng" dirty="0"/>
              <a:t>ATLETIKA</a:t>
            </a:r>
          </a:p>
          <a:p>
            <a:pPr eaLnBrk="1" hangingPunct="1">
              <a:lnSpc>
                <a:spcPct val="80000"/>
              </a:lnSpc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Unapređenje učenikovih motoričkih sposobnosti u zadanom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športu. Očuvanje zdravlja i prevencija putem sporta. Sudjelovanje 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 sportskim školskim i vanškolskim natjecanjima.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koji pokažu interes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atletiku – grupa 5. i  6. razredi, grupa 7. i 8. razredi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MARKO LASOVIĆ, prof. kineziologije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Treninzi se odvijaju  na vanjskim sportskim terenima škole 1 sat tjedno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 grupi.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35 sati godišnje po učeniku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Ispitivanje razine motivacije za unaprjeđenje vlastitih  vještina 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tjelesnih sposobnosti. Praćenje napredovanja učenika kroz postignuća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natjecanjima u školi i izvan škole. </a:t>
            </a:r>
          </a:p>
        </p:txBody>
      </p:sp>
      <p:pic>
        <p:nvPicPr>
          <p:cNvPr id="4098" name="Picture 2" descr="C:\Users\9\Desktop\Untitled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695575" cy="17937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96000" cy="12192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286000" cy="49530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676400"/>
            <a:ext cx="7010400" cy="49530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hr-HR" sz="1400" b="1" u="sng" dirty="0"/>
              <a:t>NOGOMET </a:t>
            </a:r>
          </a:p>
          <a:p>
            <a:pPr eaLnBrk="1" hangingPunct="1">
              <a:lnSpc>
                <a:spcPct val="80000"/>
              </a:lnSpc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Unapređenje učenikovih motoričkih sposobnosti u zadanom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športu. Očuvanje zdravlja i prevencija putem sporta. Sudjelovanje 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 sportskim školskim i vanškolskim natjecanjima.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koji pokažu interes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nogomet – grupa 5. i  7. razredi, grupa 6. i 8. razredi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MARKO LASOVIĆ, prof. kineziologije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Treninzi se odvijaju  na vanjskim sportskim terenima škole 1 sat tjedno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 grupi.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35 sati godišnje po učeniku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Ispitivanje razine motivacije za unaprjeđenje vlastitih  vještina 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tjelesnih sposobnosti. Praćenje napredovanja učenika kroz postignuća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natjecanjima u školi i izvan škole. </a:t>
            </a:r>
          </a:p>
        </p:txBody>
      </p:sp>
      <p:pic>
        <p:nvPicPr>
          <p:cNvPr id="5122" name="Picture 2" descr="C:\Users\9\Desktop\Untitled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647950" cy="1733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5"/>
          <p:cNvGrpSpPr>
            <a:grpSpLocks noChangeAspect="1"/>
          </p:cNvGrpSpPr>
          <p:nvPr/>
        </p:nvGrpSpPr>
        <p:grpSpPr bwMode="auto">
          <a:xfrm>
            <a:off x="228600" y="228600"/>
            <a:ext cx="8686800" cy="6400800"/>
            <a:chOff x="1626" y="841"/>
            <a:chExt cx="2545" cy="2593"/>
          </a:xfrm>
        </p:grpSpPr>
        <p:sp>
          <p:nvSpPr>
            <p:cNvPr id="4" name="_s2052"/>
            <p:cNvSpPr>
              <a:spLocks noChangeShapeType="1"/>
            </p:cNvSpPr>
            <p:nvPr/>
          </p:nvSpPr>
          <p:spPr bwMode="auto">
            <a:xfrm flipH="1" flipV="1">
              <a:off x="2454" y="1340"/>
              <a:ext cx="338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_s2053"/>
            <p:cNvSpPr>
              <a:spLocks noChangeArrowheads="1"/>
            </p:cNvSpPr>
            <p:nvPr/>
          </p:nvSpPr>
          <p:spPr bwMode="auto">
            <a:xfrm>
              <a:off x="2174" y="980"/>
              <a:ext cx="384" cy="42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INTER-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KULTURALIZAM</a:t>
              </a:r>
            </a:p>
          </p:txBody>
        </p:sp>
        <p:sp>
          <p:nvSpPr>
            <p:cNvPr id="6" name="_s2054"/>
            <p:cNvSpPr>
              <a:spLocks noChangeShapeType="1"/>
            </p:cNvSpPr>
            <p:nvPr/>
          </p:nvSpPr>
          <p:spPr bwMode="auto">
            <a:xfrm flipH="1" flipV="1">
              <a:off x="2126" y="1631"/>
              <a:ext cx="597" cy="4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_s2055"/>
            <p:cNvSpPr>
              <a:spLocks noChangeArrowheads="1"/>
            </p:cNvSpPr>
            <p:nvPr/>
          </p:nvSpPr>
          <p:spPr bwMode="auto">
            <a:xfrm>
              <a:off x="1778" y="1331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EUROPSKA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DIMENZIJA</a:t>
              </a:r>
            </a:p>
          </p:txBody>
        </p:sp>
        <p:sp>
          <p:nvSpPr>
            <p:cNvPr id="8" name="_s2056"/>
            <p:cNvSpPr>
              <a:spLocks noChangeShapeType="1"/>
            </p:cNvSpPr>
            <p:nvPr/>
          </p:nvSpPr>
          <p:spPr bwMode="auto">
            <a:xfrm flipH="1" flipV="1">
              <a:off x="1971" y="2041"/>
              <a:ext cx="72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9" name="_s2057"/>
            <p:cNvSpPr>
              <a:spLocks noChangeArrowheads="1"/>
            </p:cNvSpPr>
            <p:nvPr/>
          </p:nvSpPr>
          <p:spPr bwMode="auto">
            <a:xfrm>
              <a:off x="1626" y="1826"/>
              <a:ext cx="440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PEDAGOŠKI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PLURALIZAM</a:t>
              </a:r>
            </a:p>
          </p:txBody>
        </p:sp>
        <p:sp>
          <p:nvSpPr>
            <p:cNvPr id="10" name="_s2058"/>
            <p:cNvSpPr>
              <a:spLocks noChangeShapeType="1"/>
            </p:cNvSpPr>
            <p:nvPr/>
          </p:nvSpPr>
          <p:spPr bwMode="auto">
            <a:xfrm flipH="1">
              <a:off x="2025" y="2218"/>
              <a:ext cx="677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1" name="_s2059"/>
            <p:cNvSpPr>
              <a:spLocks noChangeArrowheads="1"/>
            </p:cNvSpPr>
            <p:nvPr/>
          </p:nvSpPr>
          <p:spPr bwMode="auto">
            <a:xfrm>
              <a:off x="1626" y="2351"/>
              <a:ext cx="413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SAMOSTALNOST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ŠKOLE</a:t>
              </a:r>
            </a:p>
          </p:txBody>
        </p:sp>
        <p:sp>
          <p:nvSpPr>
            <p:cNvPr id="12" name="_s2060"/>
            <p:cNvSpPr>
              <a:spLocks noChangeShapeType="1"/>
            </p:cNvSpPr>
            <p:nvPr/>
          </p:nvSpPr>
          <p:spPr bwMode="auto">
            <a:xfrm flipH="1">
              <a:off x="2275" y="2293"/>
              <a:ext cx="479" cy="5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3" name="_s2061"/>
            <p:cNvSpPr>
              <a:spLocks noChangeArrowheads="1"/>
            </p:cNvSpPr>
            <p:nvPr/>
          </p:nvSpPr>
          <p:spPr bwMode="auto">
            <a:xfrm>
              <a:off x="1827" y="2787"/>
              <a:ext cx="513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DEMOKRATIČNOST</a:t>
              </a:r>
            </a:p>
          </p:txBody>
        </p:sp>
        <p:sp>
          <p:nvSpPr>
            <p:cNvPr id="14" name="_s2062"/>
            <p:cNvSpPr>
              <a:spLocks noChangeShapeType="1"/>
            </p:cNvSpPr>
            <p:nvPr/>
          </p:nvSpPr>
          <p:spPr bwMode="auto">
            <a:xfrm flipH="1">
              <a:off x="2663" y="2336"/>
              <a:ext cx="172" cy="7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5" name="_s2063"/>
            <p:cNvSpPr>
              <a:spLocks noChangeArrowheads="1"/>
            </p:cNvSpPr>
            <p:nvPr/>
          </p:nvSpPr>
          <p:spPr bwMode="auto">
            <a:xfrm>
              <a:off x="2425" y="2954"/>
              <a:ext cx="467" cy="46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KOMPETENTNOST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 PROFES.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ETIKA</a:t>
              </a:r>
            </a:p>
          </p:txBody>
        </p:sp>
        <p:sp>
          <p:nvSpPr>
            <p:cNvPr id="16" name="_s2064"/>
            <p:cNvSpPr>
              <a:spLocks noChangeShapeType="1"/>
            </p:cNvSpPr>
            <p:nvPr/>
          </p:nvSpPr>
          <p:spPr bwMode="auto">
            <a:xfrm>
              <a:off x="2927" y="2336"/>
              <a:ext cx="174" cy="7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7" name="_s2065"/>
            <p:cNvSpPr>
              <a:spLocks noChangeArrowheads="1"/>
            </p:cNvSpPr>
            <p:nvPr/>
          </p:nvSpPr>
          <p:spPr bwMode="auto">
            <a:xfrm>
              <a:off x="2955" y="2972"/>
              <a:ext cx="446" cy="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POŠTIVANJE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LJUDSKIH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PRAVA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 PRAVA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DJECE</a:t>
              </a:r>
            </a:p>
          </p:txBody>
        </p:sp>
        <p:sp>
          <p:nvSpPr>
            <p:cNvPr id="18" name="_s2066"/>
            <p:cNvSpPr>
              <a:spLocks noChangeShapeType="1"/>
            </p:cNvSpPr>
            <p:nvPr/>
          </p:nvSpPr>
          <p:spPr bwMode="auto">
            <a:xfrm>
              <a:off x="3008" y="2293"/>
              <a:ext cx="481" cy="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9" name="_s2067"/>
            <p:cNvSpPr>
              <a:spLocks noChangeArrowheads="1"/>
            </p:cNvSpPr>
            <p:nvPr/>
          </p:nvSpPr>
          <p:spPr bwMode="auto">
            <a:xfrm>
              <a:off x="3424" y="2785"/>
              <a:ext cx="485" cy="47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ZNANSTVENA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UTEMELJENOST</a:t>
              </a:r>
            </a:p>
          </p:txBody>
        </p:sp>
        <p:sp>
          <p:nvSpPr>
            <p:cNvPr id="20" name="_s2068"/>
            <p:cNvSpPr>
              <a:spLocks noChangeShapeType="1"/>
            </p:cNvSpPr>
            <p:nvPr/>
          </p:nvSpPr>
          <p:spPr bwMode="auto">
            <a:xfrm>
              <a:off x="3060" y="2217"/>
              <a:ext cx="677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1" name="_s2069"/>
            <p:cNvSpPr>
              <a:spLocks noChangeArrowheads="1"/>
            </p:cNvSpPr>
            <p:nvPr/>
          </p:nvSpPr>
          <p:spPr bwMode="auto">
            <a:xfrm>
              <a:off x="3724" y="2349"/>
              <a:ext cx="432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UKLJUČENOST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SVIH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UČENIKA</a:t>
              </a:r>
            </a:p>
          </p:txBody>
        </p:sp>
        <p:sp>
          <p:nvSpPr>
            <p:cNvPr id="22" name="_s2070"/>
            <p:cNvSpPr>
              <a:spLocks noChangeShapeType="1"/>
            </p:cNvSpPr>
            <p:nvPr/>
          </p:nvSpPr>
          <p:spPr bwMode="auto">
            <a:xfrm flipV="1">
              <a:off x="3071" y="2038"/>
              <a:ext cx="718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3" name="_s2071"/>
            <p:cNvSpPr>
              <a:spLocks noChangeArrowheads="1"/>
            </p:cNvSpPr>
            <p:nvPr/>
          </p:nvSpPr>
          <p:spPr bwMode="auto">
            <a:xfrm>
              <a:off x="3740" y="1823"/>
              <a:ext cx="431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USPRAVNA 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VODORAVNA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PROHODNOST</a:t>
              </a:r>
            </a:p>
          </p:txBody>
        </p:sp>
        <p:sp>
          <p:nvSpPr>
            <p:cNvPr id="24" name="_s2072"/>
            <p:cNvSpPr>
              <a:spLocks noChangeShapeType="1"/>
            </p:cNvSpPr>
            <p:nvPr/>
          </p:nvSpPr>
          <p:spPr bwMode="auto">
            <a:xfrm flipV="1">
              <a:off x="3038" y="1629"/>
              <a:ext cx="595" cy="4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5" name="_s2073"/>
            <p:cNvSpPr>
              <a:spLocks noChangeArrowheads="1"/>
            </p:cNvSpPr>
            <p:nvPr/>
          </p:nvSpPr>
          <p:spPr bwMode="auto">
            <a:xfrm>
              <a:off x="3599" y="1328"/>
              <a:ext cx="455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OBVEZNO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OPĆE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OBRAZOVANJE</a:t>
              </a:r>
            </a:p>
          </p:txBody>
        </p:sp>
        <p:sp>
          <p:nvSpPr>
            <p:cNvPr id="26" name="_s2074"/>
            <p:cNvSpPr>
              <a:spLocks noChangeShapeType="1"/>
            </p:cNvSpPr>
            <p:nvPr/>
          </p:nvSpPr>
          <p:spPr bwMode="auto">
            <a:xfrm flipV="1">
              <a:off x="2969" y="1339"/>
              <a:ext cx="336" cy="6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7" name="_s2075"/>
            <p:cNvSpPr>
              <a:spLocks noChangeArrowheads="1"/>
            </p:cNvSpPr>
            <p:nvPr/>
          </p:nvSpPr>
          <p:spPr bwMode="auto">
            <a:xfrm>
              <a:off x="3134" y="977"/>
              <a:ext cx="452" cy="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JEDNAKOST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OBRAZ.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MOGUĆNOSTI</a:t>
              </a:r>
            </a:p>
          </p:txBody>
        </p:sp>
        <p:sp>
          <p:nvSpPr>
            <p:cNvPr id="28" name="_s2076"/>
            <p:cNvSpPr>
              <a:spLocks noChangeShapeType="1"/>
            </p:cNvSpPr>
            <p:nvPr/>
          </p:nvSpPr>
          <p:spPr bwMode="auto">
            <a:xfrm flipV="1">
              <a:off x="2880" y="1235"/>
              <a:ext cx="0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9" name="_s2077"/>
            <p:cNvSpPr>
              <a:spLocks noChangeArrowheads="1"/>
            </p:cNvSpPr>
            <p:nvPr/>
          </p:nvSpPr>
          <p:spPr bwMode="auto">
            <a:xfrm>
              <a:off x="2688" y="841"/>
              <a:ext cx="384" cy="47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OSIGURANJE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KVALITETE</a:t>
              </a:r>
            </a:p>
          </p:txBody>
        </p:sp>
        <p:sp>
          <p:nvSpPr>
            <p:cNvPr id="30" name="_s2078"/>
            <p:cNvSpPr>
              <a:spLocks noChangeArrowheads="1"/>
            </p:cNvSpPr>
            <p:nvPr/>
          </p:nvSpPr>
          <p:spPr bwMode="auto">
            <a:xfrm>
              <a:off x="2649" y="1959"/>
              <a:ext cx="454" cy="599"/>
            </a:xfrm>
            <a:prstGeom prst="ellipse">
              <a:avLst/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NAČELA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NOK-a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96000" cy="12192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IZVANNASTAVNE AKTIVNOSTI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286000" cy="49530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676400"/>
            <a:ext cx="7010400" cy="49530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hr-HR" sz="1400" b="1" u="sng" dirty="0"/>
              <a:t>VJEŽBAONICA</a:t>
            </a:r>
          </a:p>
          <a:p>
            <a:pPr eaLnBrk="1" hangingPunct="1">
              <a:lnSpc>
                <a:spcPct val="80000"/>
              </a:lnSpc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Unapređenje učenikovih motoričkih sposobnosti u zadanom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športu. Očuvanje zdravlja i prevencija putem sporta. Sudjelovanje 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 sportskim školskim i vanškolskim natjecanjima.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koji pokažu interes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Vježbanje – grupa 5. -8. razredi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MARKO LASOVIĆ, prof. kineziologije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Treninzi se odvijaju  na vanjskim sportskim terenima škole 2 sata tjedno.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35 sati godišnje po učeniku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donose svoj reket.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Ispitivanje razine motivacije za unaprjeđenje vlastitih  vještina 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tjelesnih sposobnosti. Praćenje napredovanja učenika kroz postignuća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natjecanjima u školi i izvan škole. </a:t>
            </a:r>
          </a:p>
        </p:txBody>
      </p:sp>
      <p:pic>
        <p:nvPicPr>
          <p:cNvPr id="6146" name="Picture 2" descr="C:\Users\9\Desktop\images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477000" cy="1371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</a:rPr>
              <a:t>IZVANNASTAVNE AKTIVNOSTI </a:t>
            </a:r>
            <a:br>
              <a:rPr lang="hr-HR" sz="3200" dirty="0">
                <a:solidFill>
                  <a:schemeClr val="tx2">
                    <a:lumMod val="75000"/>
                  </a:schemeClr>
                </a:solidFill>
              </a:rPr>
            </a:br>
            <a:endParaRPr lang="hr-H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2260600" cy="5334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295400"/>
            <a:ext cx="61722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hr-HR" sz="1400" b="1" u="sng" dirty="0"/>
              <a:t>MISAONE IGRE: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400" b="1" dirty="0"/>
              <a:t>GO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400" b="1" dirty="0"/>
              <a:t>ŠAH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400" b="1" dirty="0"/>
              <a:t>DRUŠTVENE IGRE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 logičkog razmišljanja i jačanje intelektualnih kapaciteta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učenika. Kroz </a:t>
            </a:r>
            <a:r>
              <a:rPr lang="hr-HR" sz="1400" dirty="0" err="1"/>
              <a:t>međuvršnjačke</a:t>
            </a:r>
            <a:r>
              <a:rPr lang="hr-HR" sz="1400" dirty="0"/>
              <a:t> edukacije razvijat će se komunikacija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interakcija među učenicima. Naša škola biti će jedna od 16 u RH gdje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će učenici moći igrati GO. Kroz školsku igru i turnire izabrati ćemo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najboljeg kandidata za Europsko prvenstvo za mlade.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Ivan Bednjanec, prof. fizike i </a:t>
            </a:r>
            <a:r>
              <a:rPr lang="hr-HR" sz="1400" dirty="0" err="1"/>
              <a:t>teh.kult</a:t>
            </a:r>
            <a:r>
              <a:rPr lang="hr-HR" sz="1400" dirty="0"/>
              <a:t>. i Zvonko Bednjanec, trener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igre GO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Igraonice u školskom prostoru.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Ispitivanje razine motivacije za unaprjeđenje vlastitih  vještina 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intelektualnih sposobnosti. Praćenje napredovanja učenika kroz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na natjecanjima.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6553200" y="6428791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88843"/>
            <a:ext cx="2692909" cy="15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4495800" cy="12954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ŠKOLSKA  ZADRUGA  “SMOGOVCI”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535238"/>
            <a:ext cx="2208213" cy="400685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Voditelj: 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2535238"/>
            <a:ext cx="7162800" cy="3848100"/>
          </a:xfrm>
        </p:spPr>
        <p:txBody>
          <a:bodyPr>
            <a:noAutofit/>
          </a:bodyPr>
          <a:lstStyle/>
          <a:p>
            <a:pPr marL="533400" indent="-533400" eaLnBrk="1" hangingPunct="1">
              <a:buFontTx/>
              <a:buNone/>
            </a:pPr>
            <a:r>
              <a:rPr lang="hr-HR" sz="1400" dirty="0"/>
              <a:t>Kod učenika razvijati kreativnost, aktivno provođenje slobodnog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vremena kao i poduzetnički duh.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Razvijanje vještina rada rukama, stvaranja novih upotrebnih proizvoda.</a:t>
            </a:r>
          </a:p>
          <a:p>
            <a:pPr marL="533400" indent="-533400" eaLnBrk="1" hangingPunct="1">
              <a:buFontTx/>
              <a:buNone/>
            </a:pPr>
            <a:endParaRPr lang="hr-HR" sz="2000" dirty="0"/>
          </a:p>
          <a:p>
            <a:pPr marL="533400" indent="-533400" eaLnBrk="1" hangingPunct="1">
              <a:buNone/>
            </a:pPr>
            <a:r>
              <a:rPr lang="hr-HR" sz="1400" dirty="0"/>
              <a:t>Program je namijenjen svim zainteresiranim učenicima škole.</a:t>
            </a:r>
          </a:p>
          <a:p>
            <a:pPr marL="533400" indent="-533400" eaLnBrk="1" hangingPunct="1">
              <a:buFontTx/>
              <a:buNone/>
            </a:pPr>
            <a:endParaRPr lang="hr-HR" sz="10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N. Vidaković Svrtan, prof. njemačkog jezika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Zadruga se samofinancira. Učenici uz pomoć učitelja svojim radom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stvaraju nova dobra prodajama na sajmovima i izložbama.</a:t>
            </a:r>
            <a:endParaRPr lang="hr-HR" sz="1200" dirty="0"/>
          </a:p>
          <a:p>
            <a:pPr marL="533400" indent="-533400" eaLnBrk="1" hangingPunct="1">
              <a:buFontTx/>
              <a:buNone/>
            </a:pPr>
            <a:endParaRPr lang="hr-H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418513" cy="4572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          ŠKOLSKI SPORTSKI KLUB “DRAGUTIN KUŠLAN”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1981200" cy="51054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Grupe: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524000"/>
            <a:ext cx="6629400" cy="4876800"/>
          </a:xfrm>
        </p:spPr>
        <p:txBody>
          <a:bodyPr vert="horz" lIns="91440" tIns="45720" rIns="91440" bIns="45720" anchor="t">
            <a:noAutofit/>
          </a:bodyPr>
          <a:lstStyle/>
          <a:p>
            <a:pPr marL="533400" indent="-533400" eaLnBrk="1" hangingPunct="1">
              <a:buFontTx/>
              <a:buNone/>
            </a:pPr>
            <a:r>
              <a:rPr lang="hr-HR" sz="1400" dirty="0"/>
              <a:t>Kod učenika razvijati  potrebu za aktivnim provođenjem slobodnog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vremena i tjelesnom aktivnošću.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U  klub su uključene 4 skupine 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hr-HR" sz="1400" dirty="0"/>
              <a:t>ATLETIKA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hr-HR" sz="1400" dirty="0"/>
              <a:t>NOGOMET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hr-HR" sz="1400" dirty="0"/>
              <a:t>VJEŽBAONICA  (5.-8.)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hr-HR" sz="1400" dirty="0"/>
              <a:t>UNIVERZALNA SPORTSKA ŠKOLE (2.-4.)</a:t>
            </a:r>
          </a:p>
          <a:p>
            <a:pPr marL="533400" indent="-533400" eaLnBrk="1" hangingPunct="1"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Vanjski suradnici kluba: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Svim zainteresiranim učenicima škole.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Marko </a:t>
            </a:r>
            <a:r>
              <a:rPr lang="hr-HR" sz="1400" dirty="0" err="1"/>
              <a:t>Lasović</a:t>
            </a:r>
            <a:r>
              <a:rPr lang="hr-HR" sz="1400" dirty="0"/>
              <a:t>, prof. kineziologije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Klub samostalno vodi svoje financiranje.</a:t>
            </a:r>
          </a:p>
        </p:txBody>
      </p:sp>
      <p:sp>
        <p:nvSpPr>
          <p:cNvPr id="51206" name="Pravokutnik 5"/>
          <p:cNvSpPr>
            <a:spLocks noChangeArrowheads="1"/>
          </p:cNvSpPr>
          <p:nvPr/>
        </p:nvSpPr>
        <p:spPr bwMode="auto">
          <a:xfrm>
            <a:off x="5638800" y="6290846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92D05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hr-HR" dirty="0">
              <a:solidFill>
                <a:srgbClr val="92D050"/>
              </a:solidFill>
            </a:endParaRPr>
          </a:p>
        </p:txBody>
      </p:sp>
      <p:pic>
        <p:nvPicPr>
          <p:cNvPr id="41986" name="Picture 2" descr="Slikovni rezultat za atletika tr&amp;ccaron;an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67000"/>
            <a:ext cx="2511308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2"/>
          <p:cNvGrpSpPr>
            <a:grpSpLocks noChangeAspect="1"/>
          </p:cNvGrpSpPr>
          <p:nvPr/>
        </p:nvGrpSpPr>
        <p:grpSpPr bwMode="auto">
          <a:xfrm>
            <a:off x="228601" y="291548"/>
            <a:ext cx="7772400" cy="6176004"/>
            <a:chOff x="363" y="1121"/>
            <a:chExt cx="1839" cy="738"/>
          </a:xfrm>
        </p:grpSpPr>
        <p:cxnSp>
          <p:nvCxnSpPr>
            <p:cNvPr id="4100" name="_s4100"/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rot="16200000" flipV="1">
              <a:off x="1464" y="1224"/>
              <a:ext cx="132" cy="56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4101" name="_s4101"/>
            <p:cNvCxnSpPr>
              <a:cxnSpLocks noChangeShapeType="1"/>
            </p:cNvCxnSpPr>
            <p:nvPr/>
          </p:nvCxnSpPr>
          <p:spPr bwMode="auto">
            <a:xfrm flipV="1">
              <a:off x="810" y="1439"/>
              <a:ext cx="275" cy="133"/>
            </a:xfrm>
            <a:prstGeom prst="bentConnector3">
              <a:avLst>
                <a:gd name="adj1" fmla="val 5115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9" name="_s4102"/>
            <p:cNvSpPr>
              <a:spLocks noChangeArrowheads="1"/>
            </p:cNvSpPr>
            <p:nvPr/>
          </p:nvSpPr>
          <p:spPr bwMode="auto">
            <a:xfrm>
              <a:off x="638" y="1121"/>
              <a:ext cx="1289" cy="31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DODATNA</a:t>
              </a:r>
              <a:r>
                <a:rPr kumimoji="0" lang="hr-HR" sz="2800" b="1" i="0" u="none" strike="noStrike" cap="none" normalizeH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 </a:t>
              </a:r>
              <a:r>
                <a:rPr lang="hr-HR" sz="2800" b="1" dirty="0">
                  <a:solidFill>
                    <a:schemeClr val="accent2">
                      <a:lumMod val="75000"/>
                    </a:schemeClr>
                  </a:solidFill>
                  <a:cs typeface="Arial" charset="0"/>
                </a:rPr>
                <a:t>NASTAVA</a:t>
              </a:r>
              <a:endParaRPr kumimoji="0" lang="hr-H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(rad s potencijalno</a:t>
              </a:r>
              <a:r>
                <a:rPr kumimoji="0" lang="hr-HR" sz="2800" b="1" i="0" u="none" strike="noStrike" cap="none" normalizeH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800" b="1" i="0" u="none" strike="noStrike" cap="none" normalizeH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darovitim </a:t>
              </a:r>
              <a:r>
                <a:rPr kumimoji="0" lang="hr-HR" sz="2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učenicima)</a:t>
              </a:r>
            </a:p>
          </p:txBody>
        </p:sp>
        <p:sp>
          <p:nvSpPr>
            <p:cNvPr id="10" name="_s4103"/>
            <p:cNvSpPr>
              <a:spLocks noChangeArrowheads="1"/>
            </p:cNvSpPr>
            <p:nvPr/>
          </p:nvSpPr>
          <p:spPr bwMode="auto">
            <a:xfrm>
              <a:off x="363" y="1571"/>
              <a:ext cx="876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1" name="_s4104"/>
            <p:cNvSpPr>
              <a:spLocks noChangeArrowheads="1"/>
            </p:cNvSpPr>
            <p:nvPr/>
          </p:nvSpPr>
          <p:spPr bwMode="auto">
            <a:xfrm>
              <a:off x="1360" y="1571"/>
              <a:ext cx="842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57200" y="4363392"/>
            <a:ext cx="3124200" cy="195540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hr-H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RAZREDNA NASTAVA</a:t>
            </a:r>
          </a:p>
          <a:p>
            <a:pPr eaLnBrk="0" hangingPunct="0"/>
            <a:r>
              <a:rPr lang="hr-H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–  4. RAZRED</a:t>
            </a:r>
            <a:endParaRPr lang="hr-HR" sz="18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4575614" y="4363392"/>
            <a:ext cx="3070188" cy="202914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hr-H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PREDMETNA NASTAVA</a:t>
            </a:r>
          </a:p>
          <a:p>
            <a:pPr algn="ctr" eaLnBrk="0" hangingPunct="0"/>
            <a:r>
              <a:rPr lang="hr-H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- 8. RAZRED</a:t>
            </a:r>
            <a:endParaRPr lang="hr-HR" sz="18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 rot="10800000" flipV="1">
            <a:off x="8157871" y="6353566"/>
            <a:ext cx="1136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chemeClr val="tx1"/>
                </a:solidFill>
                <a:latin typeface="Antique Olive Compact" pitchFamily="34" charset="0"/>
                <a:hlinkClick r:id="rId5" action="ppaction://hlinksldjump"/>
              </a:rPr>
              <a:t>Povratak na izbornik</a:t>
            </a:r>
            <a:endParaRPr lang="en-US" sz="1200" b="0" dirty="0">
              <a:solidFill>
                <a:schemeClr val="tx1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01980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8200"/>
            <a:ext cx="2073275" cy="6019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 err="1"/>
              <a:t>Vemenski</a:t>
            </a:r>
            <a:r>
              <a:rPr lang="hr-HR" sz="1400" dirty="0"/>
              <a:t>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838200"/>
            <a:ext cx="6400800" cy="6019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b="1" u="sng" dirty="0"/>
              <a:t>PRIRODA  I  DRUŠTVO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>
              <a:buNone/>
            </a:pPr>
            <a:r>
              <a:rPr lang="vi-VN" sz="1400" dirty="0"/>
              <a:t>Dodatnu nastavu prirode i društva pohađat će učenici dodatno zainteresirani za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nastavni predme</a:t>
            </a:r>
            <a:r>
              <a:rPr lang="hr-HR" sz="1400" dirty="0"/>
              <a:t> </a:t>
            </a:r>
            <a:r>
              <a:rPr lang="vi-VN" sz="1400" dirty="0"/>
              <a:t>i prirodoslovno područje s naglaskom na radionice očuvanja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okoliša i praktični rad.</a:t>
            </a:r>
            <a:r>
              <a:rPr lang="hr-HR" sz="1400" dirty="0"/>
              <a:t> </a:t>
            </a:r>
            <a:r>
              <a:rPr lang="vi-VN" sz="1400" dirty="0"/>
              <a:t>Kreativnim radionicama i sadržajem pratit će se i produbiti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sadržaj redovne nastave te će se u sklopu dodatnih prirodoslovnih i društvenih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sadržaja razvijati i osvijestiti briga za okoliš u kojem učenik živi.</a:t>
            </a:r>
          </a:p>
          <a:p>
            <a:pPr>
              <a:buNone/>
            </a:pPr>
            <a:r>
              <a:rPr lang="vi-VN" sz="1400" dirty="0"/>
              <a:t>Učenici će na satovima razvijati logičko mišljenje i zaključivanje na temelju zornog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promatranja promjena u prirodi, vremenskih uvjeta i uzročno – posljedičnih veza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između čovjeka i prirode. Cilj je osvijestiti učenike o važnosti prirode za život svih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bića na Zemlji kroz praktični rad, edukativne slikovnice i dokumentarne filmove,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izradu plakata, raspravu i ponajviše igru.</a:t>
            </a:r>
            <a:r>
              <a:rPr lang="hr-HR" sz="1400" dirty="0"/>
              <a:t> </a:t>
            </a:r>
            <a:r>
              <a:rPr lang="vi-VN" sz="1400" dirty="0"/>
              <a:t>Kroz samostalni i grupni rad učenici će </a:t>
            </a:r>
            <a:endParaRPr lang="hr-HR" sz="1400" dirty="0"/>
          </a:p>
          <a:p>
            <a:pPr>
              <a:buNone/>
            </a:pPr>
            <a:r>
              <a:rPr lang="vi-VN" sz="1400" dirty="0"/>
              <a:t>razvijati koncentraciju, kreativnost i empatiju prema ostalim učenicima u razredu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 1.b  i 4.a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Maja Vrkljan, mag. </a:t>
            </a:r>
            <a:r>
              <a:rPr lang="hr-HR" sz="1400" dirty="0" err="1"/>
              <a:t>prim</a:t>
            </a:r>
            <a:r>
              <a:rPr lang="hr-HR" sz="1400" dirty="0"/>
              <a:t> </a:t>
            </a:r>
            <a:r>
              <a:rPr lang="hr-HR" sz="1400" dirty="0" err="1"/>
              <a:t>educ</a:t>
            </a:r>
            <a:r>
              <a:rPr lang="hr-HR" sz="1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Martina Grilek, mag. </a:t>
            </a:r>
            <a:r>
              <a:rPr lang="hr-HR" sz="1500" dirty="0" err="1"/>
              <a:t>prim.educ</a:t>
            </a:r>
            <a:r>
              <a:rPr lang="hr-HR" sz="15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postignuća učenika.</a:t>
            </a:r>
          </a:p>
        </p:txBody>
      </p:sp>
      <p:pic>
        <p:nvPicPr>
          <p:cNvPr id="1026" name="Picture 2" descr="C:\Users\9\Desktop\Odrzivi razv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244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01040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2057400" cy="60198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Naziv dodatne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Namjena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voditelja: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5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914400"/>
            <a:ext cx="7010400" cy="59436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MATEMATIKA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Proširivanje sadržaja redovne nastave. Razvijanje sposobnosti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apstraktnog mišljenja i logičkog rasuđivanja, razvoj matematičke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intuicije, mašte i stvaralačkog mišljenja. Izgradnja natjecateljskog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duha i poticanje samostalnog istraživanja.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 od 1.-4.razreda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ELIZABETA MAJSTOROVIĆ - 1.a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KAROLINA OZJAKOVIĆ - 2.a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MARTINA PRIŠĆAN - 2.b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ANICA KROFLIN - 3.a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HELENA LONČAR – 3.b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SNJEŽANA MILETIĆ ŠIRONJA – 4.a, 4.b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 uspješne učenike organizira se natjecanje.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Svaka grupa 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na natjecanjima te individualno opisno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učenika.</a:t>
            </a:r>
          </a:p>
        </p:txBody>
      </p:sp>
      <p:pic>
        <p:nvPicPr>
          <p:cNvPr id="52229" name="Picture 6" descr="437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209800" cy="19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445135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2362200" cy="4800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800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71800" y="2057400"/>
            <a:ext cx="6172200" cy="46482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MITOLOGIJA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Proširiti znanja i interes za mitologiju, s naglaskom na Grčku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mitologiju, izvan redovnog programa povijesti.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 5.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SUZANA FAJDETIĆ, prof. povijesti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provodi u učionicama i na terenu.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 sat tjedno tijekom školske godine.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Sudjelovanje u prigodnim obilježavanjima, izložbe.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FA1E1A-0451-4FD5-9E9A-2E1F974AAF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8520" y="285542"/>
            <a:ext cx="3321161" cy="15432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6100"/>
            <a:ext cx="542925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6" name="Rectangle 4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1676400" y="1536700"/>
            <a:ext cx="6400800" cy="5321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b="1" u="sng" dirty="0"/>
              <a:t>PROGRAMIRANJE- SCRATCH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Stjecanje temeljnih znanja i vještina za samostalno programiranje programskim jezikom SCRATCH i stvaranje osnove za nadogradnju u daljnjem školovanju. Razvijanje algoritamskih načina razmišljanja, stjecanje vještine i sposobnosti primjene računala pri rješavanju problema u različitim područjima primjene.</a:t>
            </a:r>
          </a:p>
          <a:p>
            <a:pPr marL="0" indent="0">
              <a:buNone/>
            </a:pPr>
            <a:endParaRPr lang="hr-HR" sz="800" dirty="0"/>
          </a:p>
          <a:p>
            <a:pPr marL="0" indent="0">
              <a:buNone/>
            </a:pPr>
            <a:r>
              <a:rPr lang="hr-HR" sz="1400" dirty="0"/>
              <a:t>Zainteresirani učenici  5. razreda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Emilija </a:t>
            </a:r>
            <a:r>
              <a:rPr lang="hr-HR" sz="1400" dirty="0" err="1"/>
              <a:t>Kusić</a:t>
            </a:r>
            <a:r>
              <a:rPr lang="hr-HR" sz="1400" dirty="0"/>
              <a:t>, mag.prim.educ.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Rad u informatičkoj učionici i online. 1 školski sat tjedno u izvannastavnom vremenu.</a:t>
            </a:r>
          </a:p>
          <a:p>
            <a:pPr marL="0" indent="0">
              <a:buNone/>
            </a:pPr>
            <a:r>
              <a:rPr lang="hr-HR" sz="1400" dirty="0"/>
              <a:t>Nije potrebno dodatno financiranje.</a:t>
            </a:r>
          </a:p>
          <a:p>
            <a:pPr marL="0" indent="0">
              <a:buNone/>
            </a:pPr>
            <a:endParaRPr lang="hr-HR" sz="600" dirty="0"/>
          </a:p>
          <a:p>
            <a:pPr marL="0" indent="0">
              <a:buNone/>
            </a:pPr>
            <a:r>
              <a:rPr lang="hr-HR" sz="1400" dirty="0"/>
              <a:t>Individualno opisno pisano praćenje učenika, vrednovanje rezultata na natjecanju.</a:t>
            </a:r>
          </a:p>
          <a:p>
            <a:pPr marL="0" indent="0">
              <a:lnSpc>
                <a:spcPct val="80000"/>
              </a:lnSpc>
              <a:buNone/>
            </a:pPr>
            <a:endParaRPr lang="hr-H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1E75C99-5D41-49C1-A325-BF12BE2D41C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36700"/>
            <a:ext cx="1828800" cy="5092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Naziv dodatne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nastave: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Ciljevi: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8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Namjena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programa: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Ime i prezime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voditelja: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Način realizacije: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Troškovnik: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Način 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vrjednovanja: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800" b="0" dirty="0"/>
          </a:p>
        </p:txBody>
      </p:sp>
    </p:spTree>
    <p:extLst>
      <p:ext uri="{BB962C8B-B14F-4D97-AF65-F5344CB8AC3E}">
        <p14:creationId xmlns:p14="http://schemas.microsoft.com/office/powerpoint/2010/main" val="3981789518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6100"/>
            <a:ext cx="542925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6" name="Rectangle 4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1676400" y="1536700"/>
            <a:ext cx="6400800" cy="5321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b="1" u="sng" dirty="0"/>
              <a:t>PROGRAMIRANJE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Stjecanje temeljnih znanja i vještina za samostalno programiranje programskim jezikom SCRATCH i stvaranje osnove za nadogradnju u daljnjem školovanju. Razvijanje algoritamskih načina razmišljanja, stjecanje vještine i sposobnosti primjene računala pri rješavanju problema u različitim područjima primjene.</a:t>
            </a:r>
          </a:p>
          <a:p>
            <a:pPr marL="0" indent="0">
              <a:buNone/>
            </a:pPr>
            <a:endParaRPr lang="hr-HR" sz="800" dirty="0"/>
          </a:p>
          <a:p>
            <a:pPr marL="0" indent="0">
              <a:buNone/>
            </a:pPr>
            <a:r>
              <a:rPr lang="hr-HR" sz="1400" dirty="0"/>
              <a:t>Zainteresirani učenici  6. razreda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Petra Martinović, mag.prim.educ.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Rad u informatičkoj učionici i online. 1 školski sat tjedno u izvannastavnom vremenu.</a:t>
            </a:r>
          </a:p>
          <a:p>
            <a:pPr marL="0" indent="0">
              <a:buNone/>
            </a:pPr>
            <a:r>
              <a:rPr lang="hr-HR" sz="1400" dirty="0"/>
              <a:t>Nije potrebno dodatno financiranje.</a:t>
            </a:r>
          </a:p>
          <a:p>
            <a:pPr marL="0" indent="0">
              <a:buNone/>
            </a:pPr>
            <a:endParaRPr lang="hr-HR" sz="600" dirty="0"/>
          </a:p>
          <a:p>
            <a:pPr marL="0" indent="0">
              <a:buNone/>
            </a:pPr>
            <a:r>
              <a:rPr lang="hr-HR" sz="1400" dirty="0"/>
              <a:t>Individualno opisno pisano praćenje učenika, vrednovanje rezultata na natjecanju.</a:t>
            </a:r>
          </a:p>
          <a:p>
            <a:pPr marL="0" indent="0">
              <a:lnSpc>
                <a:spcPct val="80000"/>
              </a:lnSpc>
              <a:buNone/>
            </a:pPr>
            <a:endParaRPr lang="hr-H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1E75C99-5D41-49C1-A325-BF12BE2D41C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36700"/>
            <a:ext cx="1828800" cy="5092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Naziv dodatne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nastave: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Ciljevi: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8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Namjena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programa: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Ime i prezime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voditelja: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Način realizacije: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Troškovnik: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Način  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vrjednovanja: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800" b="0" dirty="0"/>
          </a:p>
        </p:txBody>
      </p:sp>
    </p:spTree>
    <p:extLst>
      <p:ext uri="{BB962C8B-B14F-4D97-AF65-F5344CB8AC3E}">
        <p14:creationId xmlns:p14="http://schemas.microsoft.com/office/powerpoint/2010/main" val="398178951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153400" cy="1371600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Odgojno-obrazovni ciljevi </a:t>
            </a:r>
            <a:br>
              <a:rPr lang="hr-HR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nacionalnog i školskog kurikuluma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077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2400" dirty="0"/>
              <a:t>Osigurati sustavan način poučavanja učenika, poticati i unaprjeđivati njihov intelektualni, tjelesni, estetski, društveni, moralni i duhovni razvoj u skladu s djetetovim sposobnostima i sklonostima</a:t>
            </a:r>
          </a:p>
          <a:p>
            <a:pPr eaLnBrk="1" hangingPunct="1">
              <a:lnSpc>
                <a:spcPct val="90000"/>
              </a:lnSpc>
              <a:buNone/>
            </a:pPr>
            <a:endParaRPr lang="hr-HR" sz="2400" dirty="0"/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Razvijati svijest o očuvanju materijalne i duhovne povijesno-kulturne baštine Republike Hrvatske i nacionalnoga identiteta</a:t>
            </a:r>
          </a:p>
          <a:p>
            <a:pPr eaLnBrk="1" hangingPunct="1">
              <a:lnSpc>
                <a:spcPct val="90000"/>
              </a:lnSpc>
              <a:buNone/>
            </a:pPr>
            <a:endParaRPr lang="hr-HR" sz="2400" dirty="0"/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Promicati i razvijati svijest o hrvatskom jeziku kao bitnomu čimbeniku hrvatskoga identiteta, sustavno njegovati hrvatski standardni jezik</a:t>
            </a: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295900" cy="16002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438400" cy="4648200"/>
          </a:xfrm>
        </p:spPr>
        <p:txBody>
          <a:bodyPr>
            <a:normAutofit fontScale="92500"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828800"/>
            <a:ext cx="6858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b="1" u="sng" dirty="0"/>
              <a:t>BIOLOGIJA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Proširiti znanja redovne nastave  biologije, razvijati stvaralačko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mišljenje u problemskim zadacima i primjenjivanje znanja u novim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situacijama.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 8.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DIANA CEROVEC, prof. biologije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provodi u kabinetu biologije u školi kroz izvođenje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pokusa i ostale oblike praktičnog rada i povremene goste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predavače. Uz to posjećuje se Tjedan mozga i  radionice u Botaničkom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 ZOO vrtu. Najbolji učenici sudjeluju na natjecanjima znanja od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školske razine na više.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– 35 sati godišnje.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Ulaznice za događanja i neke radionice.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2704"/>
            <a:ext cx="285819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607185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9225"/>
            <a:ext cx="5334000" cy="13716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2209800" cy="5337175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371600"/>
            <a:ext cx="64008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MATEMATIKA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Proširivanje sadržaja redovne nastave kroz igru uz različite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didaktičke materijale. Razvijanje sposobnosti apstraktnog mišljenja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logičkog rasuđivanja, razvoj koncentracije, mašte i stvaralačkog mišljenja.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Izgradnja natjecateljskog duha i poticanje samostalnog istraživanja.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nadarenim i zainteresiranim učenicima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MARTINA ČIČAK, prof. matematike – 6.C  i  8. razredi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IVANA MARJANOVIĆ, mag. prim. edukacije – 5. i 7. razredi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ANITA BROZOVIĆ, prof. matematike - 6.a, 6.b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 uspješne učenike organizira se natjecanje.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Svaka grupa 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na natjecanjima te individualno opisno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učenika.</a:t>
            </a:r>
          </a:p>
        </p:txBody>
      </p:sp>
      <p:pic>
        <p:nvPicPr>
          <p:cNvPr id="57349" name="Picture 10" descr="matema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504"/>
            <a:ext cx="2209800" cy="178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588000" cy="12192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2463800" cy="5257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295400"/>
            <a:ext cx="5791200" cy="538638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6400" b="1" u="sng" dirty="0"/>
              <a:t>HRVATSKI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5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Razvijanje ljubavi prema pisanoj riječi, napredno usvajanje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pravopisa i razvijanje kulture govora. Ovladati dodatnim sadržajima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iz gramatike, pravopisa i povijesnog razvoja hrvatskog jezika.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Učenici se pripremaju  za natjecanje iz hrvatskog jezika.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Program je namijenjen zainteresiranim učenicima  i 8.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200" dirty="0"/>
          </a:p>
          <a:p>
            <a:pPr>
              <a:lnSpc>
                <a:spcPct val="80000"/>
              </a:lnSpc>
              <a:buNone/>
            </a:pPr>
            <a:endParaRPr lang="hr-HR" sz="3200" dirty="0"/>
          </a:p>
          <a:p>
            <a:pPr>
              <a:lnSpc>
                <a:spcPct val="80000"/>
              </a:lnSpc>
              <a:buNone/>
            </a:pPr>
            <a:r>
              <a:rPr lang="hr-HR" sz="5600" dirty="0"/>
              <a:t>8.r – Marijana Krklec, prof. hrvatskog jezika</a:t>
            </a:r>
          </a:p>
          <a:p>
            <a:pPr>
              <a:lnSpc>
                <a:spcPct val="80000"/>
              </a:lnSpc>
              <a:buNone/>
            </a:pPr>
            <a:endParaRPr lang="hr-HR" sz="5600" dirty="0"/>
          </a:p>
          <a:p>
            <a:pPr>
              <a:lnSpc>
                <a:spcPct val="80000"/>
              </a:lnSpc>
              <a:buNone/>
            </a:pPr>
            <a:endParaRPr lang="hr-HR" sz="5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Nastava se provodi u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5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1 sat tjedno tijekom školske godine (po potrebi više u vrijeme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priprema za natjecanje)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5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5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Postignuća učenika na natjecanjima te individualno opisno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5600" dirty="0"/>
              <a:t>praćenje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61445" name="Picture 7" descr="knjige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6212"/>
            <a:ext cx="1915888" cy="143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6019800" cy="868362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DODATNA NASTAVA 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93082"/>
            <a:ext cx="2514600" cy="4760118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izborne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793082"/>
            <a:ext cx="6858000" cy="4683918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ENGLESKI JEZIK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Dodatni sadržaji za savladavanje jezika i razvoj komunikacijskih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vještina na engleskom jeziku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učenje engleskog jezika i postignutim visokim rezultatima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savladavanju redovitog programa  8. razreda.</a:t>
            </a:r>
          </a:p>
          <a:p>
            <a:pPr>
              <a:lnSpc>
                <a:spcPct val="80000"/>
              </a:lnSpc>
              <a:buNone/>
            </a:pPr>
            <a:endParaRPr lang="hr-HR" sz="20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Ana </a:t>
            </a:r>
            <a:r>
              <a:rPr lang="hr-HR" sz="1400" dirty="0" err="1"/>
              <a:t>Kobeščak</a:t>
            </a:r>
            <a:r>
              <a:rPr lang="hr-HR" sz="1400" dirty="0"/>
              <a:t>, prof. engleskog  jezika 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Nastava se održava u učioničkom prostoru škole izvan rasporeda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redovne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Postignuća učenika na natjecanjima te individualno opisno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praćenje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69637" name="Picture 10" descr="bigb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515"/>
            <a:ext cx="2209800" cy="19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6019800" cy="868362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DODATNA NASTAVA 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50770"/>
            <a:ext cx="2514600" cy="470243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izborne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850770"/>
            <a:ext cx="6934200" cy="4732592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800" b="1" u="sng" dirty="0"/>
              <a:t>KEMIJA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Proširiti znanja redovne nastave kemije, razvijati stvaralačko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mišljenje u problemskim zadacima i primjenjivanje znanja u novim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situacijama.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učenje kemije i postignutim visokim rezultatima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savladavanju redovitog programa 8. razreda.</a:t>
            </a:r>
          </a:p>
          <a:p>
            <a:pPr>
              <a:lnSpc>
                <a:spcPct val="80000"/>
              </a:lnSpc>
              <a:buNone/>
            </a:pPr>
            <a:endParaRPr lang="hr-HR" sz="1200" dirty="0"/>
          </a:p>
          <a:p>
            <a:pPr>
              <a:lnSpc>
                <a:spcPct val="80000"/>
              </a:lnSpc>
              <a:buNone/>
            </a:pPr>
            <a:r>
              <a:rPr lang="hr-HR" sz="1200" dirty="0"/>
              <a:t>MARIJA SOKOLOVIĆ, prof. kemije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Nastava se održava u učioničkom prostoru škole izvan rasporeda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redovne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Postignuća učenika na natjecanjima te individualno opisno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praćenje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3" name="Slika 2" descr="Slika na kojoj se prikazuje u dvorani, boca, staklenka&#10;&#10;Opis je automatski generiran">
            <a:extLst>
              <a:ext uri="{FF2B5EF4-FFF2-40B4-BE49-F238E27FC236}">
                <a16:creationId xmlns:a16="http://schemas.microsoft.com/office/drawing/2014/main" id="{B52E15F4-600E-33E1-A3C1-A71A1F132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8359"/>
            <a:ext cx="1747700" cy="21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1526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6294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rgbClr val="0070C0"/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1828800" cy="5486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Naziv: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447800"/>
            <a:ext cx="6324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b="1" u="sng" dirty="0"/>
              <a:t>DIZAJNERI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Razvijati praktično-radne vještine, kulturu rada samostalnim i skupnim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oblicima učeničkog stvaralaštva. Razviti pozitivan stav i skrb za estetiku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kulturu življenja. Razvijati samopoštovanje, samopouzdanje i svijest 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vlastitim sposobnostima.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Program je namijenjen nadarenim učenicima  5. -8. razreda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 MARIJA LOPAC, prof. likovne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Radionice se provode u prostoru škole. Rad grupe usmjeren je na estetsko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uređenje  za  školske priredbe i blagdane. U okviru programa planirano 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sudjelovanje na likovnom  natječaju Lik.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2 sata svaka 2 tjedna tijekom školske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Potrošni materijal osigurava škola.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Praćenje napredovanja učenika i uspjeha izloženih radova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natječajima i završnoj izložbi u školi.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F4320DE-77C9-4516-82F5-73CA27589B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2819902" cy="152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45ADF97-D346-4318-BB92-FDBC24187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349656" cy="2151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447800" y="254000"/>
                <a:ext cx="3986213" cy="736600"/>
              </a:xfrm>
            </p:spPr>
            <p:txBody>
              <a:bodyPr>
                <a:normAutofit fontScale="90000"/>
              </a:bodyPr>
              <a:lstStyle/>
              <a:p>
                <a:pPr marL="41148">
                  <a:defRPr/>
                </a:pPr>
                <a:r>
                  <a:rPr lang="hr-HR" b="1" dirty="0">
                    <a:solidFill>
                      <a:schemeClr val="tx2">
                        <a:lumMod val="75000"/>
                      </a:schemeClr>
                    </a:solidFill>
                  </a:rPr>
                  <a:t>Dan broja </a:t>
                </a:r>
                <a14:m>
                  <m:oMath xmlns:m="http://schemas.openxmlformats.org/officeDocument/2006/math">
                    <m:r>
                      <a:rPr lang="el-GR" sz="54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hr-HR" sz="5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1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447800" y="254000"/>
                <a:ext cx="3986213" cy="7366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124075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Namjena i 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Realizacija: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 realizacije: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675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Vremenski okvir: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675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675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Troškovnik: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700" dirty="0"/>
          </a:p>
          <a:p>
            <a:pPr eaLnBrk="1" hangingPunct="1">
              <a:lnSpc>
                <a:spcPct val="80000"/>
              </a:lnSpc>
            </a:pPr>
            <a:endParaRPr lang="hr-HR" sz="2700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76400"/>
            <a:ext cx="7162800" cy="427655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Učenici 7. i 8. razreda, popularizacija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matematike.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>
              <a:buNone/>
            </a:pPr>
            <a:r>
              <a:rPr lang="hr-HR" sz="1500" dirty="0"/>
              <a:t>Aktivnosti u školi tijekom nastave: </a:t>
            </a:r>
          </a:p>
          <a:p>
            <a:pPr>
              <a:buNone/>
            </a:pPr>
            <a:r>
              <a:rPr lang="hr-HR" sz="1500" dirty="0"/>
              <a:t>natjecanje u pamćenju znamenaka broja Pi, izrada Pi narukvica, </a:t>
            </a:r>
          </a:p>
          <a:p>
            <a:pPr>
              <a:buNone/>
            </a:pPr>
            <a:r>
              <a:rPr lang="hr-HR" sz="1500" dirty="0"/>
              <a:t>potraga za Pričom o broju Pi, proglašenje nabolje fotografije </a:t>
            </a:r>
          </a:p>
          <a:p>
            <a:pPr>
              <a:buNone/>
            </a:pPr>
            <a:r>
              <a:rPr lang="hr-HR" sz="1500" dirty="0"/>
              <a:t>i najbolje </a:t>
            </a:r>
            <a:r>
              <a:rPr lang="hr-HR" sz="1500" dirty="0" err="1"/>
              <a:t>Pipoezije</a:t>
            </a:r>
            <a:r>
              <a:rPr lang="hr-HR" sz="1500" dirty="0"/>
              <a:t>, grupno fotografiranje. </a:t>
            </a:r>
          </a:p>
          <a:p>
            <a:pPr>
              <a:buNone/>
            </a:pPr>
            <a:endParaRPr lang="hr-H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Tijekom nastave matematike, središnje natjecanje, proglašenja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najboljih radova i fotografiranje između turnusa.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14.  ožujka 2024.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Nema dodatnih troškova. </a:t>
            </a:r>
          </a:p>
        </p:txBody>
      </p:sp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5065713" cy="914400"/>
          </a:xfrm>
        </p:spPr>
        <p:txBody>
          <a:bodyPr>
            <a:normAutofit/>
          </a:bodyPr>
          <a:lstStyle/>
          <a:p>
            <a:pPr marL="41148"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Večer matematike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2638"/>
            <a:ext cx="1981200" cy="4576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i 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Realizacija: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700" dirty="0"/>
          </a:p>
          <a:p>
            <a:pPr eaLnBrk="1" hangingPunct="1">
              <a:lnSpc>
                <a:spcPct val="80000"/>
              </a:lnSpc>
            </a:pPr>
            <a:endParaRPr lang="hr-HR" sz="2700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2052638"/>
            <a:ext cx="7239001" cy="316394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Učenici 1. do 8. razreda, izgradnja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pozitivnog stava učenika prema matematici.</a:t>
            </a:r>
          </a:p>
          <a:p>
            <a:pPr>
              <a:buNone/>
            </a:pPr>
            <a:endParaRPr lang="hr-HR" sz="1600" dirty="0"/>
          </a:p>
          <a:p>
            <a:pPr>
              <a:buNone/>
            </a:pPr>
            <a:r>
              <a:rPr lang="hr-HR" sz="1600" dirty="0"/>
              <a:t>Aktivnosti u školi tijekom poslijepodnevnih sati.</a:t>
            </a:r>
          </a:p>
          <a:p>
            <a:pPr>
              <a:buNone/>
            </a:pPr>
            <a:endParaRPr lang="hr-HR" sz="800" dirty="0"/>
          </a:p>
          <a:p>
            <a:pPr>
              <a:buNone/>
            </a:pPr>
            <a:r>
              <a:rPr lang="hr-HR" sz="1600" dirty="0"/>
              <a:t>Radionice u kojima mogu sudjelovati zainteresirani učenici.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7. prosinca 2023.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Nema dodatnih troškova.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1A99B9-FEFA-4B03-B490-B5D5D1423B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5966" y="114300"/>
            <a:ext cx="2057399" cy="20573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7E63EDA-C622-4C73-8D97-B55E635228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299" y="4275016"/>
            <a:ext cx="2495188" cy="24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40641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607175" cy="1308100"/>
          </a:xfrm>
        </p:spPr>
        <p:txBody>
          <a:bodyPr>
            <a:normAutofit/>
          </a:bodyPr>
          <a:lstStyle/>
          <a:p>
            <a:pPr marL="41148"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Matematička</a:t>
            </a:r>
            <a:r>
              <a:rPr lang="hr-HR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natjecanja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" y="1843328"/>
            <a:ext cx="2087563" cy="4271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Namjena i 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Natjecanja: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Realizacija: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</a:pPr>
            <a:endParaRPr lang="hr-HR" sz="1500" dirty="0"/>
          </a:p>
          <a:p>
            <a:pPr eaLnBrk="1" hangingPunct="1">
              <a:lnSpc>
                <a:spcPct val="80000"/>
              </a:lnSpc>
            </a:pPr>
            <a:endParaRPr lang="hr-HR" sz="1500" dirty="0"/>
          </a:p>
          <a:p>
            <a:pPr marL="0" indent="0">
              <a:lnSpc>
                <a:spcPct val="80000"/>
              </a:lnSpc>
              <a:buNone/>
            </a:pPr>
            <a:endParaRPr lang="hr-HR" sz="1500" dirty="0"/>
          </a:p>
          <a:p>
            <a:pPr marL="0" indent="0">
              <a:lnSpc>
                <a:spcPct val="80000"/>
              </a:lnSpc>
              <a:buNone/>
            </a:pPr>
            <a:endParaRPr lang="hr-HR" sz="1500" dirty="0"/>
          </a:p>
          <a:p>
            <a:pPr marL="0" indent="0">
              <a:lnSpc>
                <a:spcPct val="80000"/>
              </a:lnSpc>
              <a:buNone/>
            </a:pPr>
            <a:r>
              <a:rPr lang="hr-HR" sz="1500" dirty="0"/>
              <a:t>Troškovnik: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820216"/>
            <a:ext cx="5139850" cy="507831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Učenici 2. - 8. razreda, popularizacija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matematike.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Klokan bez granica, Mat liga, Atom liga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b="1" dirty="0"/>
              <a:t>Klokan bez granica: ožujak 2024.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b="1" dirty="0"/>
              <a:t>MAT liga: 4 kola kroz godinu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b="1" dirty="0"/>
              <a:t>ATOM liga: 2 kola kroz godinu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b="1" dirty="0"/>
              <a:t>SUDOKU: 27. 10. 2023.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b="1" dirty="0"/>
              <a:t>NABOJ JUNIOR: 24. 11. 2023.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KLOKAN: roditelji financiraju sudjelovanje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učenika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MAT liga: roditelji financiraju sudjelovanje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učenika za svako kolo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500" dirty="0"/>
              <a:t>ATOM liga: roditelji financiraju sudjelovanje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500" dirty="0"/>
              <a:t>SUDOKU: roditelji financiraju sudjelovanje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500" dirty="0"/>
              <a:t>NABOJ JUNIOR: besplatno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6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3EC4CD2-5B47-424D-8D2A-651CE98BD9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624" y="2249304"/>
            <a:ext cx="1358181" cy="132261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9E44296-7474-42A9-901A-4CF30BA98D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8257" y="480584"/>
            <a:ext cx="1643063" cy="15716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131DA9-7D0A-4A25-89FF-C31A077FDB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2450" y="3874797"/>
            <a:ext cx="1964531" cy="1307306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058A8DC-DD30-4437-828C-66E2F4527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28791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9281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781800" cy="609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IZBORNI  PREDMETI </a:t>
            </a:r>
          </a:p>
        </p:txBody>
      </p:sp>
      <p:graphicFrame>
        <p:nvGraphicFramePr>
          <p:cNvPr id="61528" name="Group 8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5280415"/>
              </p:ext>
            </p:extLst>
          </p:nvPr>
        </p:nvGraphicFramePr>
        <p:xfrm>
          <a:off x="152399" y="1143000"/>
          <a:ext cx="7924801" cy="5373950"/>
        </p:xfrm>
        <a:graphic>
          <a:graphicData uri="http://schemas.openxmlformats.org/drawingml/2006/table">
            <a:tbl>
              <a:tblPr/>
              <a:tblGrid>
                <a:gridCol w="678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C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Informatika</a:t>
                      </a:r>
                      <a:endParaRPr kumimoji="0" lang="sr-Latn-C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Informatika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703300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Engleski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153400" cy="647700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r>
              <a:rPr lang="hr-HR" sz="2400" dirty="0"/>
              <a:t>Odgajati i obrazovati učenike u skladu s općim kulturnim i civilizacijskim vrijednostima, ljudskim pravima i obvezama djece, osposobiti ih za življenje u multikulturalnom svijetu,    za poštivanje različitosti i snošljivost, te za odgovorno sudjelovanje u demokratskom razvoju društva</a:t>
            </a:r>
          </a:p>
          <a:p>
            <a:pPr>
              <a:buNone/>
            </a:pPr>
            <a:endParaRPr lang="hr-HR" sz="2400" dirty="0"/>
          </a:p>
          <a:p>
            <a:pPr eaLnBrk="1" hangingPunct="1"/>
            <a:r>
              <a:rPr lang="hr-HR" sz="2400" dirty="0"/>
              <a:t>Osigurati učenicima stjecanje temeljnih i strukovnih kompetencija, osposobiti ih za život i rad u promjenjivu društveno-kulturnom kontekstu prema zahtjevima tržišnog gospodarstva, suvremenih informacijsko-komunikacijskih tehnologija i znanstvenih spoznaja te dostignuća</a:t>
            </a:r>
          </a:p>
          <a:p>
            <a:pPr eaLnBrk="1" hangingPunct="1">
              <a:buNone/>
            </a:pPr>
            <a:endParaRPr lang="hr-HR" sz="2400" dirty="0"/>
          </a:p>
          <a:p>
            <a:pPr eaLnBrk="1" hangingPunct="1"/>
            <a:r>
              <a:rPr lang="hr-HR" sz="2400" dirty="0"/>
              <a:t>Poticati i razvijati samostalnost, samopouzdanje, odgovornost i kreativnost učenika</a:t>
            </a:r>
          </a:p>
          <a:p>
            <a:pPr eaLnBrk="1" hangingPunct="1">
              <a:buNone/>
            </a:pPr>
            <a:endParaRPr lang="hr-HR" sz="2400" dirty="0"/>
          </a:p>
          <a:p>
            <a:pPr eaLnBrk="1" hangingPunct="1"/>
            <a:r>
              <a:rPr lang="hr-HR" sz="2400" dirty="0"/>
              <a:t>Osposobiti učenike za cjeloživotno učenje.</a:t>
            </a:r>
          </a:p>
        </p:txBody>
      </p:sp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5029200" cy="10668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IZBORNA NASTAVA 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2057400" cy="52197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izborne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371600"/>
            <a:ext cx="7239000" cy="53340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NJEMAČKI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Savladavanje jezika i razvoj komunikacijskih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vještina na njemačkom jeziku.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učenje njemačkog jezika od 4. – 8. razreda. Za najuspješnije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učenike organizira se natjecanje u 8. razredu.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NEDA VIDAKOVIĆ SVRTAN, prof. njemačkog jezika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održava u učioničkom prostoru škole izvan rasporeda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redovne nastave.</a:t>
            </a:r>
            <a:endParaRPr lang="hr-HR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tjedno, 70 sati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Dodatno financiranje nije potrebno.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prosjek općeg uspjeha i upisuje se u svjedodžbu učenika.</a:t>
            </a:r>
          </a:p>
        </p:txBody>
      </p:sp>
      <p:pic>
        <p:nvPicPr>
          <p:cNvPr id="67589" name="Picture 6" descr="Njemacka-zastava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1913"/>
            <a:ext cx="2057400" cy="18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"/>
            <a:ext cx="4267200" cy="13335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IZBORNA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 NASTAVA  </a:t>
            </a: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2286000" cy="5638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izborne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40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143000"/>
            <a:ext cx="6781800" cy="54864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TALIJANSKI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Savladavanje jezika i razvoj komunikacijskih vještina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talijanskom jeziku.</a:t>
            </a:r>
            <a:r>
              <a:rPr lang="hr-HR" sz="1400" b="0" i="0" dirty="0">
                <a:solidFill>
                  <a:srgbClr val="201F1E"/>
                </a:solidFill>
                <a:effectLst/>
              </a:rPr>
              <a:t> </a:t>
            </a:r>
            <a:r>
              <a:rPr lang="hr-HR" sz="1400" dirty="0">
                <a:solidFill>
                  <a:srgbClr val="201F1E"/>
                </a:solidFill>
              </a:rPr>
              <a:t>U</a:t>
            </a:r>
            <a:r>
              <a:rPr lang="hr-HR" sz="1400" b="0" i="0" dirty="0">
                <a:solidFill>
                  <a:srgbClr val="201F1E"/>
                </a:solidFill>
                <a:effectLst/>
              </a:rPr>
              <a:t> suradnji s Talijanskim institutom za kulturu provodi 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0" i="0" dirty="0">
                <a:solidFill>
                  <a:srgbClr val="201F1E"/>
                </a:solidFill>
                <a:effectLst/>
              </a:rPr>
              <a:t>projekt Jezičnog laboratorija iz talijanskog jezika (jedan nastavni sat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0" i="0" dirty="0">
                <a:solidFill>
                  <a:srgbClr val="201F1E"/>
                </a:solidFill>
                <a:effectLst/>
              </a:rPr>
              <a:t>mjesečno u svakome razredu - nastavu vodi lektorica izvorni govornik.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0" i="0" dirty="0">
              <a:solidFill>
                <a:srgbClr val="201F1E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učenje talijanskog jezika od 4. – 8. razreda.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MAJA ŠTRKONJIĆ, dipl. talijanist</a:t>
            </a:r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Nastava se održava u učioničkom prostoru škole izvan rasporeda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redovne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2 sata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dodatnih troškova.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ocjenama kao u redovnoj nastavi te konačna ocjena ulazi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prosjek općeg uspjeha i upisuje se u svjedodžbu učenika.</a:t>
            </a:r>
          </a:p>
        </p:txBody>
      </p:sp>
      <p:pic>
        <p:nvPicPr>
          <p:cNvPr id="7" name="Picture 5" descr="A red and green flag&#10;&#10;Description automatically generated with medium confidence">
            <a:extLst>
              <a:ext uri="{FF2B5EF4-FFF2-40B4-BE49-F238E27FC236}">
                <a16:creationId xmlns:a16="http://schemas.microsoft.com/office/drawing/2014/main" id="{33B5D08B-DDBE-D845-967F-2FD2D05F9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0399" y="152400"/>
            <a:ext cx="2133601" cy="1422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5410200" cy="868362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IZBORNA NASTAVA 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2362200" cy="50292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izborne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524000"/>
            <a:ext cx="5638800" cy="51054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ENGLESKI JEZIK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Savladavanje jezika i razvoj komunikacijskih vještina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engleskom jeziku.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učenje engleskog jezika a koji taj jezik ne uče kao redovni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predmet. Izborni program je ponuđen 8.c odjelu.</a:t>
            </a:r>
          </a:p>
          <a:p>
            <a:pPr>
              <a:lnSpc>
                <a:spcPct val="80000"/>
              </a:lnSpc>
              <a:buNone/>
            </a:pPr>
            <a:endParaRPr lang="hr-HR" sz="11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 Ana </a:t>
            </a:r>
            <a:r>
              <a:rPr lang="hr-HR" sz="1600" dirty="0" err="1"/>
              <a:t>Kobeščak</a:t>
            </a:r>
            <a:r>
              <a:rPr lang="hr-HR" sz="1600" dirty="0"/>
              <a:t>, prof. engleskog  jezika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održava online ili u učioničkom prostoru škole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izvan rasporeda redovne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 prosjek općeg uspjeha i upisuje se u svjedodžbu učenika.</a:t>
            </a:r>
          </a:p>
        </p:txBody>
      </p:sp>
      <p:pic>
        <p:nvPicPr>
          <p:cNvPr id="69637" name="Picture 10" descr="bigb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2027583" cy="18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6324600" cy="538162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IZBORNA NASTAVA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1295400" cy="5943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Namjena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838200"/>
            <a:ext cx="6934200" cy="60198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hr-H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VJERONAUK – katolički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Svrha je Katoličkoga vjeronauka u školi omogućiti učenicima sustavno, postupno i što cjelovitije upoznavanje, produbljivanje i usvajanje kršćanskoga nauka i katoličke vjere radi ostvarivanja evanđeoskog poziva na svetost i postignuća pune općeljudske, moralne i kršćanske zrelosti. Učenicima se omogućuje da dublje, istinito i sigurno upoznaju Kristovu osobu i cjelovitost njegova navještaja, da svjesno, slobodno i odgovorno, na osobnoj i zajedničkoj razini, dublje upoznaju katoličku vjeru u njezinu učenju, slavljenju i življenju. Da steknu znanje i razumijevanje njezinih evanđeoskih temelja i katoličkoga nauka, odnosa i nauka Katoličke Crkve prema drugim konfesijama, religijama i svjetonazorima. Katolički vjeronauk jednako tako učenicima omogućuje poznavanje povijesnoga hoda, djelovanja i utjecaja Katoličke Crkve na izgradnju ljudskoga društva i kulture i njezina doprinosa razvoju i napretku hrvatskoga i europskih naroda u kulturi, znanosti i školstvu, umjetnosti.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Program je namijenjen učenicima 1—8. razreda koji imaju interes.</a:t>
            </a:r>
          </a:p>
          <a:p>
            <a:pPr>
              <a:lnSpc>
                <a:spcPct val="8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DIVNA ĆORIĆ, vjeroučiteljica – 1.- 5. razredi</a:t>
            </a:r>
          </a:p>
          <a:p>
            <a:pPr>
              <a:lnSpc>
                <a:spcPct val="8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TOMICA KANJIR, vjeroučitelj – 6.-8. razredi</a:t>
            </a:r>
          </a:p>
          <a:p>
            <a:pPr>
              <a:lnSpc>
                <a:spcPct val="80000"/>
              </a:lnSpc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Nastava se provodi u učioničkom prostoru škole tijekom ili izvan redovnog rasporeda sati. Neki </a:t>
            </a:r>
          </a:p>
          <a:p>
            <a:pPr>
              <a:lnSpc>
                <a:spcPct val="8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sadržaji  realiziraju se van škole u obliku terenske  nastave (npr. posjete crkvi, džamiji itd.). </a:t>
            </a:r>
          </a:p>
          <a:p>
            <a:pPr>
              <a:lnSpc>
                <a:spcPct val="8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Vjeronaučna građa  u svim godištima oblikovana je u tematske cjeline čime se </a:t>
            </a:r>
          </a:p>
          <a:p>
            <a:pPr>
              <a:lnSpc>
                <a:spcPct val="80000"/>
              </a:lnSpc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želi ostvariti preglednost cijeloga programa.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2 sata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Postignuća učenika se prate opisnim i ocjenjuju brojčanim ocjenama kao u redovnoj nastavi 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konačna  ocjena ulazi u prosjek općeg uspjeha i upisuje se u svjedodžbu učenika.</a:t>
            </a:r>
          </a:p>
        </p:txBody>
      </p:sp>
      <p:pic>
        <p:nvPicPr>
          <p:cNvPr id="73733" name="Picture 5" descr="OpenB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09701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96000" cy="533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IZBORNA NASTAVA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8200"/>
            <a:ext cx="1524000" cy="5821363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izborne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400" dirty="0"/>
              <a:t>realizacije:</a:t>
            </a:r>
            <a:endParaRPr lang="hr-HR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838200"/>
            <a:ext cx="6553200" cy="6019800"/>
          </a:xfrm>
        </p:spPr>
        <p:txBody>
          <a:bodyPr vert="horz" lIns="91440" tIns="45720" rIns="91440" bIns="45720" anchor="t"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b="1" dirty="0"/>
              <a:t>  </a:t>
            </a:r>
            <a:r>
              <a:rPr lang="hr-HR" sz="2000" b="1" u="sng" dirty="0"/>
              <a:t>VJERONAUK-islamski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 islamskog vjeronauka je poticati učenike da osobnom spoznajom,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utemeljenom na saznanjima Božje objave Kur'ana i predaje Poslanika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 err="1"/>
              <a:t>Muhammeda</a:t>
            </a:r>
            <a:r>
              <a:rPr lang="hr-HR" sz="1600" dirty="0"/>
              <a:t>, dođu do uvjerenja o nužnosti postojanja Boga. Samo prisustvo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Islamskog vjeronauka u školi ima za cilj, kroz upoznavanje izvornih načela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vlastite vjere, odgajati djecu i mlade za istinsko dijaloško susretanje s vizijama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 mišljenjima onih koji drugačije vjeruju ili uopće ne vjeruju, poštivanje drugih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 razgovor s njima, stavljajući u središte egzistencijalne probleme zajedničke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svim  religijama, pa i svim ljudima. Stoga je važno upoznati izvorna načela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svoje vjere  kako bi se suzbile predrasude i zloupotreba vjere koja je za svakog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vjernika nešto uzvišeno i oplemenjujuće.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 je namijenjen učenicima 1—8. razreda koji imaju interes.</a:t>
            </a:r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 err="1"/>
              <a:t>Elmedina</a:t>
            </a:r>
            <a:r>
              <a:rPr lang="hr-HR" sz="1600" dirty="0"/>
              <a:t> Begović, vanjski suradnik</a:t>
            </a:r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provodi online ili u učioničkom prostoru škole u 2 skupine (niži i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viši uzrast) izvan redovnog rasporeda sati jednom tjedno u večernjim satima.</a:t>
            </a:r>
            <a:endParaRPr lang="hr-HR" dirty="0"/>
          </a:p>
          <a:p>
            <a:pPr>
              <a:lnSpc>
                <a:spcPct val="80000"/>
              </a:lnSpc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 prosjek općeg uspjeha i upisuje se u svjedodžbu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</p:txBody>
      </p:sp>
      <p:pic>
        <p:nvPicPr>
          <p:cNvPr id="74757" name="Picture 5" descr="OpenB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401013" cy="11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 rot="10800000" flipV="1">
            <a:off x="6688681" y="6382003"/>
            <a:ext cx="1611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Organization Chart 33"/>
          <p:cNvGrpSpPr>
            <a:grpSpLocks noChangeAspect="1"/>
          </p:cNvGrpSpPr>
          <p:nvPr/>
        </p:nvGrpSpPr>
        <p:grpSpPr bwMode="auto">
          <a:xfrm>
            <a:off x="304800" y="388741"/>
            <a:ext cx="7620000" cy="5326258"/>
            <a:chOff x="432" y="1184"/>
            <a:chExt cx="2937" cy="688"/>
          </a:xfrm>
        </p:grpSpPr>
        <p:cxnSp>
          <p:nvCxnSpPr>
            <p:cNvPr id="75780" name="_s34858"/>
            <p:cNvCxnSpPr>
              <a:cxnSpLocks noChangeShapeType="1"/>
              <a:endCxn id="75783" idx="2"/>
            </p:cNvCxnSpPr>
            <p:nvPr/>
          </p:nvCxnSpPr>
          <p:spPr bwMode="auto">
            <a:xfrm flipV="1">
              <a:off x="1901" y="1487"/>
              <a:ext cx="0" cy="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781" name="_s34855"/>
            <p:cNvCxnSpPr>
              <a:cxnSpLocks noChangeShapeType="1"/>
              <a:stCxn id="75785" idx="0"/>
              <a:endCxn id="75783" idx="2"/>
            </p:cNvCxnSpPr>
            <p:nvPr/>
          </p:nvCxnSpPr>
          <p:spPr bwMode="auto">
            <a:xfrm rot="16200000" flipV="1">
              <a:off x="2356" y="1032"/>
              <a:ext cx="97" cy="10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5782" name="_s34854"/>
            <p:cNvCxnSpPr>
              <a:cxnSpLocks noChangeShapeType="1"/>
              <a:stCxn id="75784" idx="0"/>
              <a:endCxn id="75783" idx="2"/>
            </p:cNvCxnSpPr>
            <p:nvPr/>
          </p:nvCxnSpPr>
          <p:spPr bwMode="auto">
            <a:xfrm rot="5400000" flipH="1" flipV="1">
              <a:off x="1334" y="1017"/>
              <a:ext cx="97" cy="10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5783" name="_s34850"/>
            <p:cNvSpPr>
              <a:spLocks noChangeArrowheads="1"/>
            </p:cNvSpPr>
            <p:nvPr/>
          </p:nvSpPr>
          <p:spPr bwMode="auto">
            <a:xfrm>
              <a:off x="1316" y="1184"/>
              <a:ext cx="1169" cy="30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sz="2400" b="1" dirty="0">
                  <a:solidFill>
                    <a:schemeClr val="tx2">
                      <a:lumMod val="50000"/>
                    </a:schemeClr>
                  </a:solidFill>
                </a:rPr>
                <a:t>IZVANUČIONIČKA </a:t>
              </a:r>
            </a:p>
            <a:p>
              <a:pPr algn="ctr"/>
              <a:r>
                <a:rPr lang="hr-HR" sz="2400" b="1" dirty="0">
                  <a:solidFill>
                    <a:schemeClr val="tx2">
                      <a:lumMod val="50000"/>
                    </a:schemeClr>
                  </a:solidFill>
                </a:rPr>
                <a:t>NASTAVA</a:t>
              </a:r>
            </a:p>
          </p:txBody>
        </p:sp>
        <p:sp>
          <p:nvSpPr>
            <p:cNvPr id="75784" name="_s34851"/>
            <p:cNvSpPr>
              <a:spLocks noChangeArrowheads="1"/>
            </p:cNvSpPr>
            <p:nvPr/>
          </p:nvSpPr>
          <p:spPr bwMode="auto">
            <a:xfrm>
              <a:off x="432" y="15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sz="20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MUZEJI, </a:t>
              </a:r>
            </a:p>
            <a:p>
              <a:pPr algn="ctr"/>
              <a:r>
                <a:rPr lang="hr-HR" sz="20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IZLOŽBE</a:t>
              </a:r>
            </a:p>
          </p:txBody>
        </p:sp>
        <p:sp>
          <p:nvSpPr>
            <p:cNvPr id="75785" name="_s34852"/>
            <p:cNvSpPr>
              <a:spLocks noChangeArrowheads="1"/>
            </p:cNvSpPr>
            <p:nvPr/>
          </p:nvSpPr>
          <p:spPr bwMode="auto">
            <a:xfrm>
              <a:off x="2448" y="1584"/>
              <a:ext cx="921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sz="18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4" action="ppaction://hlinksldjump"/>
                </a:rPr>
                <a:t>    DRUGI OBLICI </a:t>
              </a:r>
            </a:p>
            <a:p>
              <a:pPr algn="ctr"/>
              <a:r>
                <a:rPr lang="hr-HR" sz="20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4" action="ppaction://hlinksldjump"/>
                </a:rPr>
                <a:t>IZVANUČIONIČKE</a:t>
              </a:r>
            </a:p>
            <a:p>
              <a:pPr algn="ctr"/>
              <a:r>
                <a:rPr lang="hr-HR" sz="20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4" action="ppaction://hlinksldjump"/>
                </a:rPr>
                <a:t>NASTAVE I</a:t>
              </a:r>
            </a:p>
            <a:p>
              <a:pPr algn="ctr"/>
              <a:r>
                <a:rPr lang="hr-HR" sz="20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4" action="ppaction://hlinksldjump"/>
                </a:rPr>
                <a:t>TERENSKA </a:t>
              </a:r>
            </a:p>
            <a:p>
              <a:pPr algn="ctr"/>
              <a:r>
                <a:rPr lang="hr-HR" sz="20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4" action="ppaction://hlinksldjump"/>
                </a:rPr>
                <a:t>NASTAVA</a:t>
              </a:r>
              <a:endParaRPr lang="hr-HR" sz="2000" b="0" dirty="0">
                <a:solidFill>
                  <a:schemeClr val="tx2">
                    <a:lumMod val="20000"/>
                    <a:lumOff val="8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endParaRPr lang="hr-HR" sz="2000" b="0" dirty="0">
                <a:solidFill>
                  <a:schemeClr val="accent2">
                    <a:lumMod val="7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5786" name="_s34857"/>
            <p:cNvSpPr>
              <a:spLocks noChangeArrowheads="1"/>
            </p:cNvSpPr>
            <p:nvPr/>
          </p:nvSpPr>
          <p:spPr bwMode="auto">
            <a:xfrm>
              <a:off x="1449" y="15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sz="2000" b="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KAZALIŠNE</a:t>
              </a:r>
            </a:p>
            <a:p>
              <a:pPr algn="ctr"/>
              <a:r>
                <a:rPr lang="hr-HR" sz="2000" dirty="0">
                  <a:solidFill>
                    <a:schemeClr val="tx2">
                      <a:lumMod val="20000"/>
                      <a:lumOff val="80000"/>
                    </a:schemeClr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PREDSTAVE</a:t>
              </a:r>
              <a:endParaRPr lang="hr-HR" sz="2000" b="0" dirty="0">
                <a:solidFill>
                  <a:schemeClr val="tx2">
                    <a:lumMod val="20000"/>
                    <a:lumOff val="80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75779" name="Text Box 43"/>
          <p:cNvSpPr txBox="1">
            <a:spLocks noChangeArrowheads="1"/>
          </p:cNvSpPr>
          <p:nvPr/>
        </p:nvSpPr>
        <p:spPr bwMode="auto">
          <a:xfrm>
            <a:off x="6696393" y="6336363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25347" y="152400"/>
            <a:ext cx="889330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l">
              <a:defRPr/>
            </a:pPr>
            <a:r>
              <a:rPr lang="hr-HR" sz="2800" b="1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TERENSKA NASTAVA U MUZEJIMA,</a:t>
            </a:r>
          </a:p>
          <a:p>
            <a:pPr algn="l">
              <a:defRPr/>
            </a:pPr>
            <a:r>
              <a:rPr lang="hr-HR" sz="2800" b="1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GALERIJAMA I NA IZLOŽBAMA</a:t>
            </a:r>
          </a:p>
          <a:p>
            <a:pPr algn="l">
              <a:defRPr/>
            </a:pPr>
            <a:br>
              <a:rPr lang="hr-HR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Ciljevi programa: Razvijati kod djece navike kulturnog ponašanja 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 javnoj ustanovi. Percipirati postavu izložaka te usvojiti osnovne 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pojmove vezane uz izložbu, muzej, djelatnost muzeja i vrstu eksponata.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Namjena programa: Svi učenici škole.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Voditelji i organizatori: učitelji i pedagoginja škole.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Način realizacije: Program se provodi u sklopu nastave prema najavi posjete muzeju, izložbi. </a:t>
            </a:r>
          </a:p>
          <a:p>
            <a:pPr algn="l">
              <a:defRPr/>
            </a:pP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Učenici 1.-4. razreda prevoze se autobusom a učenici 5.-8. razreda javnim prijevozom. </a:t>
            </a:r>
          </a:p>
          <a:p>
            <a:pPr algn="l">
              <a:defRPr/>
            </a:pP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Uz posjete se po mogućnosti organiziraju radionice za praktičan rad učenika.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Vremenski okvir: svaki odjel škole tijekom godine posjeti </a:t>
            </a: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 do</a:t>
            </a: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muzeja, galerije ili izložbe.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Troškovnik: Prijevoz učenika i ulaznice financiraju roditelji uz unaprijed potpisanu suglasnost. 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Način vrjednovanja: Individualno opisno praćenje učenika.</a:t>
            </a:r>
          </a:p>
          <a:p>
            <a:pPr algn="l">
              <a:defRPr/>
            </a:pPr>
            <a:br>
              <a:rPr lang="hr-HR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1. razredi: Školski muzej, MSU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2. razredi: Etnografski, Školski muzej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razredi: Muzej Grada Zagreba, MSU, Arheološki park </a:t>
            </a:r>
            <a:r>
              <a:rPr lang="hr-HR" sz="1400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Andautonia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razredi: Muzej krapinskih neandertalaca, Tehnički muzej, Arheološki park </a:t>
            </a:r>
            <a:r>
              <a:rPr lang="hr-HR" sz="1400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Andautonia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5. – 7. razredi: Prirodoslovni muzej, Festival znanosti, Arheološki muzej,</a:t>
            </a:r>
          </a:p>
          <a:p>
            <a:pPr algn="l">
              <a:defRPr/>
            </a:pP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Povijesni muzej, Tehnički muzej, Galerije s izložbama fotografija, Moderna galerija</a:t>
            </a:r>
          </a:p>
          <a:p>
            <a:pPr algn="l">
              <a:defRPr/>
            </a:pPr>
            <a:endParaRPr lang="hr-HR" sz="1400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l">
              <a:defRPr/>
            </a:pP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8. razredi:  Muzej domovinskog rata u Vukovaru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hr-HR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hr-HR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2389253" cy="15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3264634"/>
            <a:ext cx="7924800" cy="8217634"/>
          </a:xfrm>
        </p:spPr>
        <p:txBody>
          <a:bodyPr vert="horz" wrap="square" lIns="91440" tIns="45720" rIns="91440" bIns="45720" anchor="b">
            <a:spAutoFit/>
          </a:bodyPr>
          <a:lstStyle/>
          <a:p>
            <a:pPr marL="54610" algn="l">
              <a:defRPr/>
            </a:pPr>
            <a:br>
              <a:rPr lang="hr-HR" sz="2800" b="1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800" b="1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800" b="1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800" b="1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800" b="1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hr-HR" sz="2800" b="1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br>
              <a:rPr lang="hr-HR" sz="2800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800" cap="none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hr-HR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KAZALIŠNE PREDSTAVE</a:t>
            </a:r>
            <a:br>
              <a:rPr lang="hr-HR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Ciljevi programa:   Razvijati kod djece navike kulturnog ponašanja u kazalištu ili koncertnoj dvorani. Osposobiti učenike za komunikaciju s medijima i usvajanje osnovnih pojmova vezanih uz kazalište ili koncertnu dvoranu. Gledanjem predstave ili slušanjem koncerta učenici proširuju znanja iz glazbene, medijske ili kazališne kulture. </a:t>
            </a: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Namjena programa:  Svi učenici škole.</a:t>
            </a: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Voditelji i organizatori: učitelji  razredne nastave i hrvatskog jezika, razrednici</a:t>
            </a: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Način realizacije: Program se provodi ovisno o ponudi kazališne/koncertne produkcije.</a:t>
            </a: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Predstave se odabiru primjereno dobi učenika i programu rada u školi (korelacija s medijskom i glazbenom kulturom). Učenici  se prevoze organiziranim autobusnim prijevozom, što financiraju roditelji uz ulaznicu.</a:t>
            </a: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Kazališta:</a:t>
            </a: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1.-4. razredi: Zagrebačko kazalište lutaka, Zagrebačko kazalište mladih, Dječje kazalište Dubrava, Žar ptica, Mala scena, KNAP, KD Lisinski, ANIMAFEST</a:t>
            </a:r>
            <a:b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5.-8. razredi: Zagrebačko kazalište mladih, Komedija, Žar ptica, Kazalište Trešnja,  HNK, Teatar Exit, KNAP,  KD Lisinski</a:t>
            </a:r>
            <a:br>
              <a:rPr lang="hr-HR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hr-HR" sz="1400" b="1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208722" y="4800362"/>
            <a:ext cx="6019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hr-HR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Vremenski okvir: Svaki odjel škole tijekom godine posjeti 1 do 2  kazališne predstave.</a:t>
            </a:r>
          </a:p>
          <a:p>
            <a:pPr algn="l" eaLnBrk="0" hangingPunct="0"/>
            <a:r>
              <a:rPr lang="hr-HR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Troškovnik: Prijevoz učenika i ulaznice financiraju roditelji uz unaprijed potpisanu suglasnost. </a:t>
            </a:r>
            <a:br>
              <a:rPr lang="hr-HR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Način vrjednovanja: Učenici kroz razgovor, anketu ili nastavni listić ocjenjuju zanimljivost i poučnost predstave.</a:t>
            </a:r>
            <a:br>
              <a:rPr lang="hr-HR" sz="1400" dirty="0">
                <a:solidFill>
                  <a:schemeClr val="tx1"/>
                </a:solidFill>
                <a:latin typeface="+mn-lt"/>
              </a:rPr>
            </a:br>
            <a:endParaRPr lang="hr-H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829" name="Text Box 8"/>
          <p:cNvSpPr txBox="1">
            <a:spLocks noChangeArrowheads="1"/>
          </p:cNvSpPr>
          <p:nvPr/>
        </p:nvSpPr>
        <p:spPr bwMode="auto">
          <a:xfrm>
            <a:off x="6705600" y="6418217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chemeClr val="tx1"/>
                </a:solidFill>
                <a:latin typeface="Antique Olive Compact" pitchFamily="34" charset="0"/>
                <a:hlinkClick r:id="rId2" action="ppaction://hlinksldjump"/>
              </a:rPr>
              <a:t>Povratak na izbornik</a:t>
            </a:r>
            <a:endParaRPr lang="en-US" sz="1200" b="0" dirty="0">
              <a:solidFill>
                <a:schemeClr val="tx1"/>
              </a:solidFill>
              <a:latin typeface="Antique Olive Compact" pitchFamily="34" charset="0"/>
            </a:endParaRPr>
          </a:p>
        </p:txBody>
      </p:sp>
      <p:pic>
        <p:nvPicPr>
          <p:cNvPr id="32770" name="Picture 2" descr="Slikovni rezultat za kazalište za dje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622" y="4648200"/>
            <a:ext cx="2742961" cy="16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430838" cy="1792288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tx2">
                    <a:lumMod val="50000"/>
                  </a:schemeClr>
                </a:solidFill>
              </a:rPr>
              <a:t>PROGRAM PROVJERE I OBUKE PLIVANJA UČENIKA OSNOVNIH ŠKOLA grada Zagreba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743200"/>
            <a:ext cx="1981200" cy="3962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Organizator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2514600"/>
            <a:ext cx="60198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Učenike 2. razreda pripremiti za samostalno plivanje, razvijati zdrave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životne navike.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Svi učenici 2. razreda i neplivači 3.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Grad Zagreb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Plivalište OŠ Marije Jurić Zagorke, prijevoz autobusom u pratnji učitelja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i stručnih suradnika škole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jeseni provjera, obuka po pozivu organizatora.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Diplome učenicima koji su proplivali na obuci.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AAF6733-3372-4759-AAF5-BA3A035375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28600"/>
            <a:ext cx="2840017" cy="1580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5764213" cy="1371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NASTAVA 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1. razred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2057400" cy="4876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828800"/>
            <a:ext cx="6172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OKOLICA ŠKOLE, MAKSIMIR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SEOSKO GOSPODARSTVO</a:t>
            </a: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Upoznati način života ljudi u  neposrednom okolišu te zavičaju.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neposrednom okolišu. Razvijati  svijest učenika o potrebi zaštite okoliša.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Međusobno upoznavanje učenika i  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1.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Učitelji 1.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Putovanja se ugovaraju u skladu s Pravilnikom o putovanjima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LISTOPAD, SVIBANJ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587" y="152400"/>
            <a:ext cx="3249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632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7"/>
          <p:cNvGrpSpPr>
            <a:grpSpLocks noChangeAspect="1"/>
          </p:cNvGrpSpPr>
          <p:nvPr/>
        </p:nvGrpSpPr>
        <p:grpSpPr bwMode="auto">
          <a:xfrm>
            <a:off x="0" y="304800"/>
            <a:ext cx="8229600" cy="6553200"/>
            <a:chOff x="1715" y="1205"/>
            <a:chExt cx="2172" cy="21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315" name="_s30852"/>
            <p:cNvSpPr>
              <a:spLocks noChangeShapeType="1"/>
            </p:cNvSpPr>
            <p:nvPr/>
          </p:nvSpPr>
          <p:spPr bwMode="auto">
            <a:xfrm flipH="1" flipV="1">
              <a:off x="2417" y="1843"/>
              <a:ext cx="227" cy="27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16" name="_s30753"/>
            <p:cNvSpPr>
              <a:spLocks noChangeArrowheads="1"/>
            </p:cNvSpPr>
            <p:nvPr/>
          </p:nvSpPr>
          <p:spPr bwMode="auto">
            <a:xfrm>
              <a:off x="2008" y="1404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3" action="ppaction://hlinksldjump"/>
                </a:rPr>
                <a:t>PRODUŽENI </a:t>
              </a:r>
            </a:p>
            <a:p>
              <a:pPr algn="ctr" eaLnBrk="0" hangingPunct="0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3" action="ppaction://hlinksldjump"/>
                </a:rPr>
                <a:t>BORAVAK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17" name="_s30850"/>
            <p:cNvSpPr>
              <a:spLocks noChangeShapeType="1"/>
            </p:cNvSpPr>
            <p:nvPr/>
          </p:nvSpPr>
          <p:spPr bwMode="auto">
            <a:xfrm flipH="1" flipV="1">
              <a:off x="2212" y="2198"/>
              <a:ext cx="348" cy="6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18" name="_s30743"/>
            <p:cNvSpPr>
              <a:spLocks noChangeArrowheads="1"/>
            </p:cNvSpPr>
            <p:nvPr/>
          </p:nvSpPr>
          <p:spPr bwMode="auto">
            <a:xfrm>
              <a:off x="1715" y="1907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sz="1400" u="sng" dirty="0">
                  <a:solidFill>
                    <a:schemeClr val="tx1"/>
                  </a:solidFill>
                  <a:hlinkClick r:id="rId4" action="ppaction://hlinksldjump"/>
                </a:rPr>
                <a:t>ŠKOLSKA ZADRUGA </a:t>
              </a:r>
            </a:p>
            <a:p>
              <a:pPr algn="ctr">
                <a:defRPr/>
              </a:pPr>
              <a:r>
                <a:rPr lang="hr-HR" sz="1400" u="sng" dirty="0">
                  <a:solidFill>
                    <a:schemeClr val="tx1"/>
                  </a:solidFill>
                  <a:hlinkClick r:id="rId4" action="ppaction://hlinksldjump"/>
                </a:rPr>
                <a:t>I</a:t>
              </a:r>
            </a:p>
            <a:p>
              <a:pPr algn="ctr">
                <a:defRPr/>
              </a:pPr>
              <a:r>
                <a:rPr lang="hr-HR" sz="1400" b="0" u="sng" dirty="0">
                  <a:solidFill>
                    <a:schemeClr val="tx1"/>
                  </a:solidFill>
                  <a:hlinkClick r:id="rId4" action="ppaction://hlinksldjump"/>
                </a:rPr>
                <a:t>SPORTSKI KLUB</a:t>
              </a:r>
              <a:endParaRPr lang="hr-HR" sz="1400" b="0" u="sng" dirty="0">
                <a:solidFill>
                  <a:schemeClr val="tx1"/>
                </a:solidFill>
              </a:endParaRPr>
            </a:p>
          </p:txBody>
        </p:sp>
        <p:sp>
          <p:nvSpPr>
            <p:cNvPr id="13319" name="_s30849"/>
            <p:cNvSpPr>
              <a:spLocks noChangeShapeType="1"/>
            </p:cNvSpPr>
            <p:nvPr/>
          </p:nvSpPr>
          <p:spPr bwMode="auto">
            <a:xfrm flipH="1">
              <a:off x="2283" y="2425"/>
              <a:ext cx="306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0" name="_s30739"/>
            <p:cNvSpPr>
              <a:spLocks noChangeArrowheads="1"/>
            </p:cNvSpPr>
            <p:nvPr/>
          </p:nvSpPr>
          <p:spPr bwMode="auto">
            <a:xfrm>
              <a:off x="1794" y="2481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endParaRPr lang="hr-HR" sz="1800" u="sng" dirty="0">
                <a:solidFill>
                  <a:schemeClr val="tx1"/>
                </a:solidFill>
                <a:hlinkClick r:id="rId5" action="ppaction://hlinksldjump"/>
              </a:endParaRPr>
            </a:p>
          </p:txBody>
        </p:sp>
        <p:sp>
          <p:nvSpPr>
            <p:cNvPr id="13321" name="_s30848"/>
            <p:cNvSpPr>
              <a:spLocks noChangeShapeType="1"/>
            </p:cNvSpPr>
            <p:nvPr/>
          </p:nvSpPr>
          <p:spPr bwMode="auto">
            <a:xfrm flipH="1">
              <a:off x="2597" y="2534"/>
              <a:ext cx="121" cy="33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2" name="_s30735"/>
            <p:cNvSpPr>
              <a:spLocks noChangeArrowheads="1"/>
            </p:cNvSpPr>
            <p:nvPr/>
          </p:nvSpPr>
          <p:spPr bwMode="auto">
            <a:xfrm>
              <a:off x="2264" y="2852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6" action="ppaction://hlinksldjump"/>
                </a:rPr>
                <a:t>IZVANUČIONIČKA</a:t>
              </a:r>
            </a:p>
            <a:p>
              <a:pPr algn="ctr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6" action="ppaction://hlinksldjump"/>
                </a:rPr>
                <a:t>NASTAVA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23" name="_s30847"/>
            <p:cNvSpPr>
              <a:spLocks noChangeShapeType="1"/>
            </p:cNvSpPr>
            <p:nvPr/>
          </p:nvSpPr>
          <p:spPr bwMode="auto">
            <a:xfrm>
              <a:off x="2887" y="2534"/>
              <a:ext cx="121" cy="33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4" name="_s30749"/>
            <p:cNvSpPr>
              <a:spLocks noChangeArrowheads="1"/>
            </p:cNvSpPr>
            <p:nvPr/>
          </p:nvSpPr>
          <p:spPr bwMode="auto">
            <a:xfrm>
              <a:off x="2845" y="2852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7" action="ppaction://hlinksldjump"/>
                </a:rPr>
                <a:t>PREVENTIVNI I </a:t>
              </a:r>
            </a:p>
            <a:p>
              <a:pPr algn="ctr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7" action="ppaction://hlinksldjump"/>
                </a:rPr>
                <a:t>OSTALI</a:t>
              </a:r>
            </a:p>
            <a:p>
              <a:pPr algn="ctr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7" action="ppaction://hlinksldjump"/>
                </a:rPr>
                <a:t>PROGRAMI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25" name="_s30846"/>
            <p:cNvSpPr>
              <a:spLocks noChangeShapeType="1"/>
            </p:cNvSpPr>
            <p:nvPr/>
          </p:nvSpPr>
          <p:spPr bwMode="auto">
            <a:xfrm>
              <a:off x="3016" y="2425"/>
              <a:ext cx="307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6" name="_s30733"/>
            <p:cNvSpPr>
              <a:spLocks noChangeArrowheads="1"/>
            </p:cNvSpPr>
            <p:nvPr/>
          </p:nvSpPr>
          <p:spPr bwMode="auto">
            <a:xfrm>
              <a:off x="3292" y="2491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8" action="ppaction://hlinksldjump"/>
                </a:rPr>
                <a:t>DOPUNSKA</a:t>
              </a:r>
            </a:p>
            <a:p>
              <a:pPr algn="ctr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8" action="ppaction://hlinksldjump"/>
                </a:rPr>
                <a:t>NASTAVA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27" name="_s30845"/>
            <p:cNvSpPr>
              <a:spLocks noChangeShapeType="1"/>
            </p:cNvSpPr>
            <p:nvPr/>
          </p:nvSpPr>
          <p:spPr bwMode="auto">
            <a:xfrm flipV="1">
              <a:off x="3045" y="2197"/>
              <a:ext cx="349" cy="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8" name="_s30731"/>
            <p:cNvSpPr>
              <a:spLocks noChangeArrowheads="1"/>
            </p:cNvSpPr>
            <p:nvPr/>
          </p:nvSpPr>
          <p:spPr bwMode="auto">
            <a:xfrm>
              <a:off x="3391" y="1906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9" action="ppaction://hlinksldjump"/>
                </a:rPr>
                <a:t>DODATNA</a:t>
              </a:r>
            </a:p>
            <a:p>
              <a:pPr algn="ctr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9" action="ppaction://hlinksldjump"/>
                </a:rPr>
                <a:t>NASTAVA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29" name="_s30844"/>
            <p:cNvSpPr>
              <a:spLocks noChangeShapeType="1"/>
            </p:cNvSpPr>
            <p:nvPr/>
          </p:nvSpPr>
          <p:spPr bwMode="auto">
            <a:xfrm flipV="1">
              <a:off x="2961" y="1841"/>
              <a:ext cx="227" cy="27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30" name="_s30747"/>
            <p:cNvSpPr>
              <a:spLocks noChangeArrowheads="1"/>
            </p:cNvSpPr>
            <p:nvPr/>
          </p:nvSpPr>
          <p:spPr bwMode="auto">
            <a:xfrm>
              <a:off x="3100" y="1403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10" action="ppaction://hlinksldjump"/>
                </a:rPr>
                <a:t>ŠKOLSKA</a:t>
              </a:r>
            </a:p>
            <a:p>
              <a:pPr algn="ctr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10" action="ppaction://hlinksldjump"/>
                </a:rPr>
                <a:t> KNJIŽNICA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31" name="_s30843"/>
            <p:cNvSpPr>
              <a:spLocks noChangeShapeType="1"/>
            </p:cNvSpPr>
            <p:nvPr/>
          </p:nvSpPr>
          <p:spPr bwMode="auto">
            <a:xfrm flipV="1">
              <a:off x="2802" y="1701"/>
              <a:ext cx="0" cy="354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32" name="_s30729"/>
            <p:cNvSpPr>
              <a:spLocks noChangeArrowheads="1"/>
            </p:cNvSpPr>
            <p:nvPr/>
          </p:nvSpPr>
          <p:spPr bwMode="auto">
            <a:xfrm>
              <a:off x="2529" y="1205"/>
              <a:ext cx="545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11" action="ppaction://hlinksldjump"/>
                </a:rPr>
                <a:t>IZVANNASTAVNE </a:t>
              </a:r>
            </a:p>
            <a:p>
              <a:pPr algn="ctr">
                <a:defRPr/>
              </a:pPr>
              <a:r>
                <a:rPr lang="hr-HR" u="sng" dirty="0">
                  <a:solidFill>
                    <a:schemeClr val="tx1"/>
                  </a:solidFill>
                  <a:hlinkClick r:id="rId11" action="ppaction://hlinksldjump"/>
                </a:rPr>
                <a:t>AKTIVNOSTI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33" name="_s30728"/>
            <p:cNvSpPr>
              <a:spLocks noChangeArrowheads="1"/>
            </p:cNvSpPr>
            <p:nvPr/>
          </p:nvSpPr>
          <p:spPr bwMode="auto">
            <a:xfrm>
              <a:off x="2554" y="2055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hr-HR" sz="2000" dirty="0">
                  <a:solidFill>
                    <a:schemeClr val="tx1"/>
                  </a:solidFill>
                </a:rPr>
                <a:t>ŠKOLSKI</a:t>
              </a:r>
            </a:p>
            <a:p>
              <a:pPr>
                <a:defRPr/>
              </a:pPr>
              <a:r>
                <a:rPr lang="hr-HR" sz="2000" dirty="0">
                  <a:solidFill>
                    <a:schemeClr val="tx1"/>
                  </a:solidFill>
                </a:rPr>
                <a:t>KURIKULUM</a:t>
              </a:r>
            </a:p>
            <a:p>
              <a:pPr>
                <a:defRPr/>
              </a:pPr>
              <a:r>
                <a:rPr lang="hr-HR" sz="2000" dirty="0">
                  <a:solidFill>
                    <a:schemeClr val="tx1"/>
                  </a:solidFill>
                </a:rPr>
                <a:t> 2023./2024.</a:t>
              </a:r>
              <a:endParaRPr lang="hr-HR" sz="2000" dirty="0">
                <a:solidFill>
                  <a:schemeClr val="hlink"/>
                </a:solidFill>
              </a:endParaRPr>
            </a:p>
          </p:txBody>
        </p:sp>
        <p:sp>
          <p:nvSpPr>
            <p:cNvPr id="23" name="_s30739"/>
            <p:cNvSpPr>
              <a:spLocks noChangeArrowheads="1"/>
            </p:cNvSpPr>
            <p:nvPr/>
          </p:nvSpPr>
          <p:spPr bwMode="auto">
            <a:xfrm>
              <a:off x="1775" y="2501"/>
              <a:ext cx="544" cy="473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5">
                  <a:lumMod val="60000"/>
                  <a:lumOff val="40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endParaRPr lang="hr-HR" dirty="0">
                <a:highlight>
                  <a:srgbClr val="FFFFCC"/>
                </a:highlight>
                <a:hlinkClick r:id="rId5" action="ppaction://hlinksldjump"/>
              </a:endParaRPr>
            </a:p>
          </p:txBody>
        </p:sp>
      </p:grpSp>
      <p:sp>
        <p:nvSpPr>
          <p:cNvPr id="25" name="Pravokutnik 24"/>
          <p:cNvSpPr/>
          <p:nvPr/>
        </p:nvSpPr>
        <p:spPr>
          <a:xfrm>
            <a:off x="381001" y="4419600"/>
            <a:ext cx="1539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hr-HR" sz="1800" u="sng" dirty="0">
              <a:latin typeface="+mn-lt"/>
            </a:endParaRPr>
          </a:p>
          <a:p>
            <a:pPr algn="ctr">
              <a:defRPr/>
            </a:pPr>
            <a:r>
              <a:rPr lang="hr-HR" sz="1800" u="sng" dirty="0">
                <a:hlinkClick r:id="rId12" action="ppaction://hlinksldjump"/>
              </a:rPr>
              <a:t>IZBORNA</a:t>
            </a:r>
          </a:p>
          <a:p>
            <a:pPr algn="ctr">
              <a:defRPr/>
            </a:pPr>
            <a:r>
              <a:rPr lang="hr-HR" u="sng" dirty="0">
                <a:hlinkClick r:id="rId12" action="ppaction://hlinksldjump"/>
              </a:rPr>
              <a:t>NASTAVA</a:t>
            </a:r>
            <a:endParaRPr lang="hr-HR" sz="1800" u="sng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381000"/>
            <a:ext cx="8683625" cy="12954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NASTAVA 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2. razred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057400" cy="50292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/>
              <a:t> </a:t>
            </a: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828800"/>
            <a:ext cx="7239000" cy="50921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SEOSKO GOSPODARSTVO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PROMET U GRADU ZAGREBU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SAMOBOR I OKOLICA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neposrednom okolišu. Razvijati svijest učenika o potrebi zaštite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okoliša. Međusobno upoznavanje učenika i razvijanje socijalnih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2.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Učitelji  2.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Putovanja se ugovaraju u skladu s Pravilnikom o putovanjima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Prosinac 2023. i svibanj 2024.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 razgovora 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učenicima i 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2530" name="AutoShape 2" descr="MiniPolis za blagdane u lipnju radi po produženom radnom vremenu - MiniPolis 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2" name="AutoShape 4" descr="MiniPolis za blagdane u lipnju radi po produženom radnom vremenu - MiniPolis 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4" name="AutoShape 6" descr="MiniPolis za blagdane u lipnju radi po produženom radnom vremenu - MiniPolis 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6632F3-15D2-4736-B191-8EA168F9EA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2288" y="160338"/>
            <a:ext cx="3249450" cy="16765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4962525" cy="1371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NASTAVA 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3. razred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1828799" cy="5181600"/>
          </a:xfrm>
        </p:spPr>
        <p:txBody>
          <a:bodyPr>
            <a:normAutofit fontScale="92500" lnSpcReduction="2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676400"/>
            <a:ext cx="61722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GORNJOGRADSKE PRIČE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ARHEOLOŠKI PARK ANDAUTONIJA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ZELENJAK I VELIKI TABOR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MAKSIMIR (edukativne radionice)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OKOLICA ŠKOLE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Upoznati način života ljudi u užem zavičaju u sadašnjosti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prošlosti. Razvijati ljubav prema prirodi i poticati na uočavanje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promjena u neposrednom okolišu. Razvijati svijest učenika 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potrebi zaštite okoliša. Međusobno upoznavanje učenika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3.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Učitelji 3.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Putovanja se ugovaraju u skladu s Pravilnikom o putovanjima.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Analiza uspješnosti vrši se na temelju anketa, upitnika,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razgovora s učenicima i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39937" name="Picture 1" descr="C:\Users\9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054" y="152400"/>
            <a:ext cx="3091721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73583"/>
      </p:ext>
    </p:extLst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324600" cy="1676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NASTAVA 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4. razred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514600" cy="50292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828800"/>
            <a:ext cx="60960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ARHEOLOŠKI PARK ANDAUTONIJA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MAKSIMIR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PARK ZNANOSTI OROSLAVJE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TRAKOŠĆAN, KRAPINA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Upoznati način života ljudi u užem zavičaju u sadašnjosti i prošlosti.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neposrednom okolišu. Razvijati svijest učenika o potrebi zaštite okoliša.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Međusobno upoznavanje učenika i 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 4.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Učitelji  4.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Putovanja se ugovaraju u skladu s Pravilnikom o putovanjima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Listopad, svibanj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6" name="Picture 1" descr="C:\Users\9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059488" cy="9144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 NASTAVA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5. razred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2743200" cy="5334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447800"/>
            <a:ext cx="5867400" cy="5181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r-HR" sz="1400" b="1" dirty="0"/>
              <a:t>MAKSIMIR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b="1" dirty="0"/>
              <a:t>MEDVEDNICA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sz="1400" b="1" dirty="0"/>
              <a:t>KRAPINA, TRAKOŠĆAN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Upoznati način života ljudi u zavičaju u sadašnjosti i prošlosti.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neposrednom okolišu, razvijati osjećaj poštovanja i očuvanja kulturno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povijesnih znamenitosti zavičaja.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Međusobno upoznavanje učenika i 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5.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5.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Putovanje se ugovara s odabranom turističkom agencijom uz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prethodnu pisanu suglasnost roditelja.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RUJAN, TRAVANJ, SVIBANJ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odabrane turističke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 razgovora 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učenicima i roditeljima.</a:t>
            </a:r>
          </a:p>
        </p:txBody>
      </p:sp>
      <p:pic>
        <p:nvPicPr>
          <p:cNvPr id="5122" name="Picture 2" descr="POČETNA - Park prirode Žumberak – Samoborsko gorje">
            <a:extLst>
              <a:ext uri="{FF2B5EF4-FFF2-40B4-BE49-F238E27FC236}">
                <a16:creationId xmlns:a16="http://schemas.microsoft.com/office/drawing/2014/main" id="{117E74CF-E6C4-479F-BB84-D9407091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52400"/>
            <a:ext cx="39671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0338"/>
            <a:ext cx="6553200" cy="1135062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marL="54610" algn="l">
              <a:defRPr/>
            </a:pP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IZVANUČIONIČKA NASTAVA</a:t>
            </a:r>
            <a:br>
              <a:rPr lang="hr-HR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6. RAZRED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1905000" cy="5257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0"/>
            <a:ext cx="6172200" cy="5105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PARK ZNANOSTI OROSLAVJE I STUBICA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NP RISNJAK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MEDVEDNICA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Razvijati interes za putovanje i otkrivanje. Razvijati ljubav prema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prirodi i poticati na uočavanje promjena u neposrednom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okolišu. Razvijati svijest učenika o potrebi zaštite okoliša.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Međusobno upoznavanje učenika i razvijanje socijalnih vještina.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Učenici 6.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Razrednici 6.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Putovanje se ugovara s odabranom turističkom agencijom.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Rujan, travanj, svibanj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Analiza uspješnosti vrši se na temelju anketa, upitnika,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sr-Latn-C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0" name="AutoShape 2" descr="Slikovni rezultat za varaž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2" name="AutoShape 4" descr="Slikovni rezultat za varaž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Picture 2" descr="POČETNA - Park prirode Žumberak – Samoborsko gorje">
            <a:extLst>
              <a:ext uri="{FF2B5EF4-FFF2-40B4-BE49-F238E27FC236}">
                <a16:creationId xmlns:a16="http://schemas.microsoft.com/office/drawing/2014/main" id="{117E74CF-E6C4-479F-BB84-D9407091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52400"/>
            <a:ext cx="39671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543550" cy="12954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 NASTAVA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7. RAZRED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133600" cy="48768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447800"/>
            <a:ext cx="71628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dirty="0"/>
              <a:t>NP PLITVICE</a:t>
            </a:r>
          </a:p>
          <a:p>
            <a:pPr>
              <a:lnSpc>
                <a:spcPct val="80000"/>
              </a:lnSpc>
              <a:buNone/>
            </a:pPr>
            <a:r>
              <a:rPr lang="hr-HR" sz="1400" b="1" dirty="0"/>
              <a:t>PP PAPUK</a:t>
            </a:r>
          </a:p>
          <a:p>
            <a:pPr>
              <a:lnSpc>
                <a:spcPct val="80000"/>
              </a:lnSpc>
              <a:buNone/>
            </a:pPr>
            <a:r>
              <a:rPr lang="hr-HR" sz="1400" b="1" dirty="0"/>
              <a:t>PLANIRANJE VIŠEDNEVNE TERENSKE NASTAVE</a:t>
            </a:r>
          </a:p>
          <a:p>
            <a:pPr>
              <a:lnSpc>
                <a:spcPct val="80000"/>
              </a:lnSpc>
              <a:buNone/>
            </a:pPr>
            <a:r>
              <a:rPr lang="hr-HR" sz="1400" b="1" dirty="0"/>
              <a:t>“KVARNER” (rujan 2024.)</a:t>
            </a:r>
          </a:p>
          <a:p>
            <a:pPr>
              <a:lnSpc>
                <a:spcPct val="80000"/>
              </a:lnSpc>
              <a:buNone/>
            </a:pPr>
            <a:r>
              <a:rPr lang="hr-HR" sz="1500" dirty="0"/>
              <a:t>Razvijati interes za putovanje i otkrivanje.  </a:t>
            </a:r>
          </a:p>
          <a:p>
            <a:pPr>
              <a:lnSpc>
                <a:spcPct val="80000"/>
              </a:lnSpc>
              <a:buNone/>
            </a:pPr>
            <a:r>
              <a:rPr lang="hr-HR" sz="1500" dirty="0"/>
              <a:t>Razvijati ljubav prema prirodi i poticati na uočavanje promjena u </a:t>
            </a:r>
          </a:p>
          <a:p>
            <a:pPr>
              <a:lnSpc>
                <a:spcPct val="80000"/>
              </a:lnSpc>
              <a:buNone/>
            </a:pPr>
            <a:r>
              <a:rPr lang="hr-HR" sz="1500" dirty="0"/>
              <a:t>neposrednom okolišu. Razvijati svijest učenika o potrebi zaštite okoliša. </a:t>
            </a:r>
          </a:p>
          <a:p>
            <a:pPr>
              <a:lnSpc>
                <a:spcPct val="80000"/>
              </a:lnSpc>
              <a:buNone/>
            </a:pPr>
            <a:r>
              <a:rPr lang="hr-HR" sz="1500" dirty="0"/>
              <a:t>Međusobno upoznavanje učenika i razvijanje socijalnih vještina.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Učenici 7.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Razrednici 7.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Putovanje se ugovara s odabranom turističkom agencijom.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Listopad i svibanj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Analiza uspješnosti vrši se na temelju anketa,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upitnika, 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sr-Latn-C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Slika 2" descr="Slika na kojoj se prikazuje pejsaž, vanjski, voda, vodni resursi&#10;&#10;Opis je automatski generiran">
            <a:extLst>
              <a:ext uri="{FF2B5EF4-FFF2-40B4-BE49-F238E27FC236}">
                <a16:creationId xmlns:a16="http://schemas.microsoft.com/office/drawing/2014/main" id="{1EF17546-87B6-3FB0-D250-53263C7C3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1828800" cy="228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92455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 NASTAVA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8. RAZRED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44638"/>
            <a:ext cx="1752600" cy="5084762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16138" y="1524000"/>
            <a:ext cx="7027862" cy="5084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dirty="0"/>
              <a:t>MATURALNO PUTOVANJE (DALMACIJA) – RUJAN 2023.</a:t>
            </a:r>
          </a:p>
          <a:p>
            <a:pPr>
              <a:lnSpc>
                <a:spcPct val="80000"/>
              </a:lnSpc>
              <a:buNone/>
            </a:pPr>
            <a:r>
              <a:rPr lang="hr-HR" sz="1400" b="1" dirty="0"/>
              <a:t>KRASNO, KUTAREVO</a:t>
            </a:r>
          </a:p>
          <a:p>
            <a:pPr>
              <a:lnSpc>
                <a:spcPct val="80000"/>
              </a:lnSpc>
              <a:buNone/>
            </a:pPr>
            <a:endParaRPr lang="hr-HR" sz="1400" b="1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interes za putovanje i otkrivanje. 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neposrednom okolišu. Razvijati svijest učenika o potrebi zaštite okoliša.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Razvijanje domoljublja. Međusobno upoznavanje učenika, razvijanje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socijalnih vještina, jačanje razredne kohezije.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Putovanje se ugovara s odabranom turističkom agencijom.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šk. godine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upitnika, 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sr-Latn-C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2" descr="NP Kornati | Kamp Rehut">
            <a:extLst>
              <a:ext uri="{FF2B5EF4-FFF2-40B4-BE49-F238E27FC236}">
                <a16:creationId xmlns:a16="http://schemas.microsoft.com/office/drawing/2014/main" id="{3BFBB878-A3B9-5FA0-A72D-D0B798A9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79" y="168435"/>
            <a:ext cx="1627533" cy="18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0010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 NASTAVA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8. RAZRED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590800" cy="4724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905000"/>
            <a:ext cx="5486400" cy="4724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VUKOVAR- dvodnevna terenska nastava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Razvijati interes za upoznavanje ljepota domovine, upoznavanje s uspomenama Domovinskog rata. Razvijanje domoljublja.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Razrednici 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Putovanje prosinac 2023.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Besplatan program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Analiza uspješnosti vrši se na temelju anketa, upitnika,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razgovora s učenicima i roditeljima. Učenici su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pripremljeni za odrađivanje zadataka (hrv. jezik,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povijest). Učenici tijekom posjeta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sudjeluju u natjecanju između škola u poznavanju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domovinskog  rata.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022" name="Picture 8" descr="Slikovni rezultat za vukov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524000" cy="22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0010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 NASTAVA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nagrađeni učenici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590800" cy="4724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905000"/>
            <a:ext cx="5486400" cy="4724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NAGRADNI IZLET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hr-HR" sz="1600" b="1" u="sng" dirty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hr-HR" sz="1600" dirty="0"/>
              <a:t>Promicanje i poticanje izvrsnosti.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Nagrađeni učenici škole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Ivan Bednjanec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Putovanje lipanj 2023.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Roditelji plaćaju trošak smještaja, putovanja i prehrane.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Analiza uspješnosti vrši se na temelju anketa, upitnika,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razgovora s učenicima i roditeljima. </a:t>
            </a:r>
            <a:endParaRPr lang="hr-HR" sz="1400" dirty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15855"/>
      </p:ext>
    </p:extLst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60198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IZVANUČIONIČKA NASTAVA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5.- 8. razred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259080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981200"/>
            <a:ext cx="685800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AUSTRIJA – HALLSTATT (LIPANJ 2024.)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Razvijati interes za upoznavanje država njemačkog jezičnog područja.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Vježbati komunikaciju na njemačkom jeziku.</a:t>
            </a:r>
          </a:p>
          <a:p>
            <a:pPr marL="0" indent="0">
              <a:lnSpc>
                <a:spcPct val="80000"/>
              </a:lnSpc>
              <a:buFont typeface="Wingdings 2"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6.- 8. razreda koji uče njemački jezik kao redovni ili izborni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predmet.</a:t>
            </a:r>
          </a:p>
          <a:p>
            <a:pPr marL="0" indent="0">
              <a:lnSpc>
                <a:spcPct val="80000"/>
              </a:lnSpc>
              <a:buNone/>
            </a:pPr>
            <a:endParaRPr lang="hr-HR" sz="1400" dirty="0"/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Prof. njemačkog jezika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Putovanje se ugovara s odabranom turističkom agencijom. 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2034" name="Picture 2" descr="Au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546778" cy="1997629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44493" y="64909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chemeClr val="tx1"/>
                </a:solidFill>
                <a:latin typeface="Antique Olive Compact" pitchFamily="34" charset="0"/>
                <a:hlinkClick r:id="rId4" action="ppaction://hlinksldjump"/>
              </a:rPr>
              <a:t>Povratak na izbornik</a:t>
            </a:r>
            <a:endParaRPr lang="en-US" sz="1200" b="0" dirty="0">
              <a:solidFill>
                <a:schemeClr val="tx1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553200" cy="1524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Ustroj produženog boravka učenika</a:t>
            </a:r>
            <a:br>
              <a:rPr lang="hr-HR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1. do 3. razreda  </a:t>
            </a: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6868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1800" dirty="0"/>
              <a:t>PROGRAM JE NAMIJENJEN UČENICIMA ČIJA SU</a:t>
            </a:r>
          </a:p>
          <a:p>
            <a:pPr eaLnBrk="1" hangingPunct="1">
              <a:buNone/>
            </a:pPr>
            <a:r>
              <a:rPr lang="hr-HR" sz="1800" dirty="0"/>
              <a:t>     OBA RODITELJA ILI SAMOHRANI RODITELJ ZAPOSLENI.    </a:t>
            </a:r>
          </a:p>
          <a:p>
            <a:pPr eaLnBrk="1" hangingPunct="1">
              <a:buNone/>
            </a:pPr>
            <a:endParaRPr lang="hr-HR" sz="1800" dirty="0"/>
          </a:p>
          <a:p>
            <a:pPr eaLnBrk="1" hangingPunct="1"/>
            <a:r>
              <a:rPr lang="hr-HR" sz="1800" dirty="0"/>
              <a:t>PROGRAM JE ORGANIZIRAN OD 7.00 DO 17.00 SATI.        </a:t>
            </a:r>
          </a:p>
          <a:p>
            <a:pPr eaLnBrk="1" hangingPunct="1">
              <a:buNone/>
            </a:pPr>
            <a:r>
              <a:rPr lang="hr-HR" sz="1800" dirty="0"/>
              <a:t>                     </a:t>
            </a:r>
          </a:p>
          <a:p>
            <a:pPr eaLnBrk="1" hangingPunct="1"/>
            <a:r>
              <a:rPr lang="hr-HR" sz="1800" dirty="0"/>
              <a:t>TEMELJEM PRIKUPLJENIH ZAHTJEVA, GRADSKI URED ZA OBRAZOVANJE, </a:t>
            </a:r>
          </a:p>
          <a:p>
            <a:pPr marL="0" indent="0" eaLnBrk="1" hangingPunct="1">
              <a:buNone/>
            </a:pPr>
            <a:r>
              <a:rPr lang="hr-HR" sz="1800" dirty="0"/>
              <a:t>     ŠKOLI JE ODOBRIO FORMIRANJE 6 GRUPA BORAVAKA ZA 121 UČENIKA:</a:t>
            </a:r>
          </a:p>
          <a:p>
            <a:pPr eaLnBrk="1" hangingPunct="1"/>
            <a:endParaRPr lang="hr-HR" sz="1800" dirty="0"/>
          </a:p>
          <a:p>
            <a:pPr eaLnBrk="1" hangingPunct="1">
              <a:buNone/>
            </a:pPr>
            <a:r>
              <a:rPr lang="hr-HR" sz="1800" dirty="0"/>
              <a:t>		1. GRUPA:       1.A – VODITELJ:  P. MALJAK</a:t>
            </a:r>
          </a:p>
          <a:p>
            <a:pPr eaLnBrk="1" hangingPunct="1">
              <a:buNone/>
            </a:pPr>
            <a:r>
              <a:rPr lang="hr-HR" sz="1800" dirty="0"/>
              <a:t>		2. GRUPA:       1.B - VODITELJ:  M. GAŠI</a:t>
            </a:r>
          </a:p>
          <a:p>
            <a:pPr eaLnBrk="1" hangingPunct="1">
              <a:buNone/>
            </a:pPr>
            <a:r>
              <a:rPr lang="hr-HR" sz="1800" dirty="0"/>
              <a:t>		3. GRUPA:       2.A – VODITELJ:  A. HINCAK ŠUJICA</a:t>
            </a:r>
          </a:p>
          <a:p>
            <a:pPr eaLnBrk="1" hangingPunct="1">
              <a:buNone/>
            </a:pPr>
            <a:r>
              <a:rPr lang="hr-HR" sz="1800" dirty="0"/>
              <a:t>		4. GRUPA:       2.B - VODITELJ:  B. MESIĆ</a:t>
            </a:r>
          </a:p>
          <a:p>
            <a:pPr eaLnBrk="1" hangingPunct="1">
              <a:buNone/>
            </a:pPr>
            <a:r>
              <a:rPr lang="hr-HR" sz="1800" dirty="0"/>
              <a:t>		5. GRUPA:       3.A - VODITELJ:  A. KATIĆ</a:t>
            </a:r>
          </a:p>
          <a:p>
            <a:pPr eaLnBrk="1" hangingPunct="1">
              <a:buNone/>
            </a:pPr>
            <a:r>
              <a:rPr lang="hr-HR" sz="1800" dirty="0"/>
              <a:t>		6. GRUPA:       3.B – VODITELJ:  G. ŠOŠTARKO</a:t>
            </a:r>
          </a:p>
        </p:txBody>
      </p:sp>
      <p:sp>
        <p:nvSpPr>
          <p:cNvPr id="20484" name="Pravokutnik 3"/>
          <p:cNvSpPr>
            <a:spLocks noChangeArrowheads="1"/>
          </p:cNvSpPr>
          <p:nvPr/>
        </p:nvSpPr>
        <p:spPr bwMode="auto">
          <a:xfrm>
            <a:off x="5867400" y="6324600"/>
            <a:ext cx="229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B05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64866" name="AutoShape 2" descr="Osnovna škola &quot;Podrute&quot; - Produženi boravak"/>
          <p:cNvSpPr>
            <a:spLocks noChangeAspect="1" noChangeArrowheads="1"/>
          </p:cNvSpPr>
          <p:nvPr/>
        </p:nvSpPr>
        <p:spPr bwMode="auto">
          <a:xfrm>
            <a:off x="155575" y="-669925"/>
            <a:ext cx="32670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4868" name="AutoShape 4" descr="Osnovna škola &quot;Podrute&quot; - Produženi boravak"/>
          <p:cNvSpPr>
            <a:spLocks noChangeAspect="1" noChangeArrowheads="1"/>
          </p:cNvSpPr>
          <p:nvPr/>
        </p:nvSpPr>
        <p:spPr bwMode="auto">
          <a:xfrm>
            <a:off x="155575" y="-669925"/>
            <a:ext cx="32670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4870" name="AutoShape 6" descr="Grad Osijek - [PRODUŽENI BORAVAK]📢👧👦👩‍🏫 U Osijeku j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4871" name="Picture 7" descr="C:\Users\9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6510" y="914400"/>
            <a:ext cx="303749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5486400" cy="1143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POŠTUJTE NAŠE ZNAKOVE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768274"/>
            <a:ext cx="1981200" cy="4038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Namjena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Realizacija: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Način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realizacije: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Vremenski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okvir: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Troškovnik: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600" dirty="0"/>
          </a:p>
          <a:p>
            <a:pPr eaLnBrk="1" hangingPunct="1">
              <a:lnSpc>
                <a:spcPct val="80000"/>
              </a:lnSpc>
            </a:pPr>
            <a:endParaRPr lang="hr-HR" sz="3600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783949"/>
            <a:ext cx="7772400" cy="400725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Preventivni program promicanja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suradnje s policijom i očuvanja sigurnosti djece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u prometu. Promicanje prometne kulture kod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učenika 1. razreda.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Odjel prevencije PU zagrebačke- razgovor sa kontakt policajcem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Razgovor s učenicima na satu razrednika.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 rujan 2023.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600" dirty="0"/>
              <a:t>Nema dodatnih troškova. </a:t>
            </a:r>
          </a:p>
        </p:txBody>
      </p:sp>
      <p:pic>
        <p:nvPicPr>
          <p:cNvPr id="9218" name="Picture 2" descr="Slikovni rezultat za sigurno u prometu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01" y="152400"/>
            <a:ext cx="2393499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629400" cy="1371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PREVENCIJA I ALTERNATIVA (PIA)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(predavanje za učenike)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33575"/>
            <a:ext cx="1752600" cy="4695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Namjena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Realizacija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predavanja: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Način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realizacije: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Financiranje: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600" dirty="0"/>
          </a:p>
          <a:p>
            <a:pPr eaLnBrk="1" hangingPunct="1">
              <a:lnSpc>
                <a:spcPct val="80000"/>
              </a:lnSpc>
            </a:pPr>
            <a:endParaRPr lang="hr-HR" sz="3600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933575"/>
            <a:ext cx="7239000" cy="4519613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2000" dirty="0"/>
              <a:t>Prevencija i Alternativa - Program prevencije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konzumacije alkohola, droge, cigareta te prevencije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vandalizma. Program je namijenjen učenicima 6. r.</a:t>
            </a:r>
          </a:p>
          <a:p>
            <a:pPr>
              <a:lnSpc>
                <a:spcPct val="90000"/>
              </a:lnSpc>
              <a:buNone/>
            </a:pPr>
            <a:endParaRPr lang="hr-HR" sz="800" dirty="0"/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Policijska uprava zagrebačka u prostoru škole.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Predavanja na poučan način prate problem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ovisnosti, njegove uzroke i posljedice te učenicima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nude alternativu takvom obliku života.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Na satu razrednika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Nema dodatnih troškova. </a:t>
            </a:r>
            <a:endParaRPr lang="hr-HR" sz="3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Program financira Grad Zagreb.</a:t>
            </a:r>
          </a:p>
        </p:txBody>
      </p:sp>
      <p:pic>
        <p:nvPicPr>
          <p:cNvPr id="94213" name="Picture 4" descr="http://os-dlermana-brestovac.skole.hr/upload/os-dlermana-brestovac/images/newsimg/135/Image/m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62339"/>
            <a:ext cx="18208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141482-F24B-76AB-09CE-6E75A335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SVJETSKI DAN </a:t>
            </a:r>
            <a:r>
              <a:rPr lang="en-CA" dirty="0">
                <a:solidFill>
                  <a:srgbClr val="00B050"/>
                </a:solidFill>
              </a:rPr>
              <a:t>MENTAL</a:t>
            </a:r>
            <a:r>
              <a:rPr lang="hr-HR" dirty="0">
                <a:solidFill>
                  <a:srgbClr val="00B050"/>
                </a:solidFill>
              </a:rPr>
              <a:t>n</a:t>
            </a:r>
            <a:r>
              <a:rPr lang="en-CA" dirty="0">
                <a:solidFill>
                  <a:srgbClr val="00B050"/>
                </a:solidFill>
              </a:rPr>
              <a:t>OG</a:t>
            </a:r>
            <a:r>
              <a:rPr lang="hr-HR" dirty="0">
                <a:solidFill>
                  <a:srgbClr val="00B050"/>
                </a:solidFill>
              </a:rPr>
              <a:t> ZDRAVLJA 10.10.2023.</a:t>
            </a:r>
            <a:r>
              <a:rPr lang="en-CA" dirty="0">
                <a:solidFill>
                  <a:srgbClr val="00B050"/>
                </a:solidFill>
              </a:rPr>
              <a:t> 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E70C17-66AE-838E-7783-F60445CE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/>
              <a:t>CILJ: Podizanje svijesti o problemima mentalnog zdravlja</a:t>
            </a:r>
          </a:p>
          <a:p>
            <a:pPr marL="0" indent="0">
              <a:buNone/>
            </a:pPr>
            <a:r>
              <a:rPr lang="hr-HR" sz="2400" dirty="0"/>
              <a:t>REALIZACIJA: radionice i predavanja u tjednu od 9. do 13.listopada (tijekom školske godine)</a:t>
            </a:r>
          </a:p>
          <a:p>
            <a:pPr marL="0" indent="0">
              <a:buNone/>
            </a:pPr>
            <a:r>
              <a:rPr lang="hr-HR" sz="2400" dirty="0"/>
              <a:t>NAČIN REALIZACIJE: na satima razrednika, roditeljskim sastancima i učiteljskom vijeću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i="1" dirty="0"/>
              <a:t>„</a:t>
            </a:r>
            <a:r>
              <a:rPr lang="hr-HR" i="1" dirty="0">
                <a:solidFill>
                  <a:srgbClr val="00B050"/>
                </a:solidFill>
              </a:rPr>
              <a:t>Zdravlje je stanje potpunog fizičkog, psihičkog i socijalnog blagostanja, a ne samo odsustvo bolesti</a:t>
            </a:r>
            <a:r>
              <a:rPr lang="hr-HR" i="1" dirty="0"/>
              <a:t>“.</a:t>
            </a:r>
          </a:p>
          <a:p>
            <a:pPr marL="0" indent="0">
              <a:buNone/>
            </a:pPr>
            <a:r>
              <a:rPr lang="hr-HR" sz="1800" i="1" dirty="0"/>
              <a:t>                           ANDRIJA ŠTAMPAR </a:t>
            </a:r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9AB809F9-671B-C1CE-BBF0-242EAB3C38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248583"/>
            <a:ext cx="1905000" cy="16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90208"/>
      </p:ext>
    </p:extLst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2200" y="0"/>
            <a:ext cx="4724400" cy="68580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CC00CC"/>
                </a:solidFill>
              </a:rPr>
              <a:t>     PINK SHIRT DAY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3610285"/>
            <a:ext cx="7772400" cy="301911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hr-HR" sz="7200" dirty="0">
                <a:solidFill>
                  <a:srgbClr val="FF66CC"/>
                </a:solidFill>
              </a:rPr>
              <a:t> </a:t>
            </a:r>
            <a:r>
              <a:rPr lang="hr-HR" sz="7200" b="1" dirty="0">
                <a:solidFill>
                  <a:srgbClr val="FF3399"/>
                </a:solidFill>
              </a:rPr>
              <a:t>DAN RUŽIČASTIH MAJICA- PINK SHIRT DAY</a:t>
            </a:r>
          </a:p>
          <a:p>
            <a:pPr algn="ctr">
              <a:buNone/>
            </a:pPr>
            <a:endParaRPr lang="hr-HR" sz="5100" b="1" dirty="0">
              <a:solidFill>
                <a:srgbClr val="FF3399"/>
              </a:solidFill>
            </a:endParaRPr>
          </a:p>
          <a:p>
            <a:pPr algn="ctr">
              <a:buNone/>
            </a:pPr>
            <a:r>
              <a:rPr lang="hr-HR" sz="8000" b="1" dirty="0">
                <a:solidFill>
                  <a:srgbClr val="FF3399"/>
                </a:solidFill>
              </a:rPr>
              <a:t> 28. veljače 2024.</a:t>
            </a:r>
          </a:p>
          <a:p>
            <a:pPr algn="ctr">
              <a:buNone/>
            </a:pPr>
            <a:r>
              <a:rPr lang="hr-HR" sz="8000" b="1" dirty="0">
                <a:solidFill>
                  <a:srgbClr val="FF3399"/>
                </a:solidFill>
                <a:latin typeface="Arial Narrow" pitchFamily="34" charset="0"/>
              </a:rPr>
              <a:t>međunarodni je dan posvećen borbi protiv </a:t>
            </a:r>
          </a:p>
          <a:p>
            <a:pPr algn="ctr">
              <a:buNone/>
            </a:pPr>
            <a:r>
              <a:rPr lang="hr-HR" sz="8000" b="1" dirty="0">
                <a:solidFill>
                  <a:srgbClr val="FF3399"/>
                </a:solidFill>
                <a:latin typeface="Arial Narrow" pitchFamily="34" charset="0"/>
              </a:rPr>
              <a:t>nasilja u školama. Obilježava se zadnje srijede u veljači u osnovnim i </a:t>
            </a:r>
          </a:p>
          <a:p>
            <a:pPr algn="ctr">
              <a:buNone/>
            </a:pPr>
            <a:r>
              <a:rPr lang="hr-HR" sz="8000" b="1" dirty="0">
                <a:solidFill>
                  <a:srgbClr val="FF3399"/>
                </a:solidFill>
                <a:latin typeface="Arial Narrow" pitchFamily="34" charset="0"/>
              </a:rPr>
              <a:t>srednjim školama diljem svijeta. Pritom se nose ružičaste majice koje </a:t>
            </a:r>
          </a:p>
          <a:p>
            <a:pPr algn="ctr">
              <a:buNone/>
            </a:pPr>
            <a:r>
              <a:rPr lang="hr-HR" sz="8000" b="1" dirty="0">
                <a:solidFill>
                  <a:srgbClr val="FF3399"/>
                </a:solidFill>
                <a:latin typeface="Arial Narrow" pitchFamily="34" charset="0"/>
              </a:rPr>
              <a:t>simboliziraju  borbu protiv nasilja među vršnjacima.</a:t>
            </a:r>
          </a:p>
          <a:p>
            <a:pPr algn="ctr">
              <a:buNone/>
            </a:pPr>
            <a:r>
              <a:rPr lang="hr-HR" sz="8000" b="1" dirty="0">
                <a:solidFill>
                  <a:srgbClr val="FF3399"/>
                </a:solidFill>
                <a:latin typeface="Arial Narrow" pitchFamily="34" charset="0"/>
              </a:rPr>
              <a:t> Dan će se u školi obilježiti kroz radionice, razgovore, izložbu poruka.</a:t>
            </a:r>
          </a:p>
          <a:p>
            <a:pPr algn="ctr">
              <a:buNone/>
            </a:pPr>
            <a:endParaRPr lang="hr-HR" sz="9600" dirty="0">
              <a:solidFill>
                <a:srgbClr val="FF3399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hr-HR" sz="9600" dirty="0">
              <a:solidFill>
                <a:srgbClr val="FF3399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hr-HR" dirty="0">
                <a:solidFill>
                  <a:srgbClr val="FF66CC"/>
                </a:solidFill>
              </a:rPr>
              <a:t>                     </a:t>
            </a:r>
          </a:p>
        </p:txBody>
      </p:sp>
      <p:pic>
        <p:nvPicPr>
          <p:cNvPr id="4098" name="Picture 2" descr="Slikovni rezultat za DAN RUŽIČASTIH MAJ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762000"/>
            <a:ext cx="2335588" cy="2766570"/>
          </a:xfrm>
          <a:prstGeom prst="rect">
            <a:avLst/>
          </a:prstGeom>
          <a:noFill/>
        </p:spPr>
      </p:pic>
      <p:pic>
        <p:nvPicPr>
          <p:cNvPr id="11" name="Slika 10" descr="IMG_4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2234241" cy="2766570"/>
          </a:xfrm>
          <a:prstGeom prst="rect">
            <a:avLst/>
          </a:prstGeom>
        </p:spPr>
      </p:pic>
      <p:pic>
        <p:nvPicPr>
          <p:cNvPr id="14" name="Slika 13" descr="IMG_4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685800"/>
            <a:ext cx="2505101" cy="27665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21920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ANTITRAFFICKING</a:t>
            </a:r>
            <a:br>
              <a:rPr lang="hr-H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- prevencija trgovanja ljudima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ANTITRAFFICKING – prevencija trgovanja ljudima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Radionica i razgovor s volonterima </a:t>
            </a:r>
          </a:p>
          <a:p>
            <a:pPr>
              <a:buNone/>
            </a:pPr>
            <a:r>
              <a:rPr lang="hr-HR" sz="2800" dirty="0"/>
              <a:t>Crvenog križa Grada Zagreba </a:t>
            </a:r>
          </a:p>
          <a:p>
            <a:pPr>
              <a:buNone/>
            </a:pPr>
            <a:r>
              <a:rPr lang="hr-HR" sz="2800" dirty="0"/>
              <a:t>namijenjena učenicima </a:t>
            </a:r>
          </a:p>
          <a:p>
            <a:pPr>
              <a:buNone/>
            </a:pPr>
            <a:r>
              <a:rPr lang="hr-HR" sz="2800" dirty="0"/>
              <a:t>7. razreda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14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4602" y="419293"/>
            <a:ext cx="3451614" cy="1485708"/>
          </a:xfrm>
        </p:spPr>
        <p:txBody>
          <a:bodyPr>
            <a:normAutofit fontScale="90000"/>
          </a:bodyPr>
          <a:lstStyle/>
          <a:p>
            <a:r>
              <a:rPr lang="hr-HR" sz="3400" b="1" dirty="0">
                <a:solidFill>
                  <a:schemeClr val="accent2">
                    <a:lumMod val="75000"/>
                  </a:schemeClr>
                </a:solidFill>
              </a:rPr>
              <a:t>MEĐUNARODNI DAN PRAVA DJETETA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48201" y="2362200"/>
            <a:ext cx="3938016" cy="4276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1500" b="1" i="1" dirty="0">
                <a:solidFill>
                  <a:schemeClr val="accent2">
                    <a:lumMod val="75000"/>
                  </a:schemeClr>
                </a:solidFill>
              </a:rPr>
              <a:t>20. 11. -  OBILJEŽAVANJE </a:t>
            </a:r>
          </a:p>
          <a:p>
            <a:pPr>
              <a:lnSpc>
                <a:spcPct val="90000"/>
              </a:lnSpc>
              <a:buNone/>
            </a:pPr>
            <a:r>
              <a:rPr lang="hr-HR" sz="1500" b="1" i="1" dirty="0">
                <a:solidFill>
                  <a:schemeClr val="accent2">
                    <a:lumMod val="75000"/>
                  </a:schemeClr>
                </a:solidFill>
              </a:rPr>
              <a:t>MEĐUNARODNOG DANA DJEČJIH </a:t>
            </a:r>
          </a:p>
          <a:p>
            <a:pPr>
              <a:lnSpc>
                <a:spcPct val="90000"/>
              </a:lnSpc>
              <a:buNone/>
            </a:pPr>
            <a:r>
              <a:rPr lang="hr-HR" sz="1500" b="1" i="1" dirty="0">
                <a:solidFill>
                  <a:schemeClr val="accent2">
                    <a:lumMod val="75000"/>
                  </a:schemeClr>
                </a:solidFill>
              </a:rPr>
              <a:t>PRAVA I SVJETSKOG DANA DJETETA</a:t>
            </a:r>
          </a:p>
          <a:p>
            <a:pPr>
              <a:lnSpc>
                <a:spcPct val="90000"/>
              </a:lnSpc>
              <a:buNone/>
            </a:pPr>
            <a:endParaRPr lang="hr-HR" sz="1500" b="1" i="1" dirty="0"/>
          </a:p>
          <a:p>
            <a:pPr>
              <a:lnSpc>
                <a:spcPct val="90000"/>
              </a:lnSpc>
              <a:buNone/>
            </a:pPr>
            <a:r>
              <a:rPr lang="hr-HR" sz="1500" b="1" i="1" dirty="0"/>
              <a:t>- UPOZNAVANJE UČENIKA S</a:t>
            </a:r>
          </a:p>
          <a:p>
            <a:pPr>
              <a:lnSpc>
                <a:spcPct val="90000"/>
              </a:lnSpc>
              <a:buNone/>
            </a:pPr>
            <a:r>
              <a:rPr lang="hr-HR" sz="1500" b="1" i="1" dirty="0"/>
              <a:t>KONVENCIJOM KAO I PRAVIMA</a:t>
            </a:r>
          </a:p>
          <a:p>
            <a:pPr>
              <a:lnSpc>
                <a:spcPct val="90000"/>
              </a:lnSpc>
              <a:buNone/>
            </a:pPr>
            <a:r>
              <a:rPr lang="hr-HR" sz="1500" b="1" i="1" dirty="0"/>
              <a:t> DJETETA  KROZ RADIONICE</a:t>
            </a:r>
          </a:p>
          <a:p>
            <a:pPr>
              <a:lnSpc>
                <a:spcPct val="90000"/>
              </a:lnSpc>
              <a:buNone/>
            </a:pPr>
            <a:endParaRPr lang="hr-HR" sz="1500" b="1" i="1" dirty="0"/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9" y="0"/>
            <a:ext cx="47582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268" y="253548"/>
            <a:ext cx="4388846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8194" name="Picture 2" descr="Svjetski dan djece 2021. | UNICEF Hrvatska">
            <a:extLst>
              <a:ext uri="{FF2B5EF4-FFF2-40B4-BE49-F238E27FC236}">
                <a16:creationId xmlns:a16="http://schemas.microsoft.com/office/drawing/2014/main" id="{6B0B88B1-A413-44C5-A63E-3D6C3095E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12171" b="-2"/>
          <a:stretch/>
        </p:blipFill>
        <p:spPr bwMode="auto">
          <a:xfrm>
            <a:off x="305574" y="419292"/>
            <a:ext cx="4142232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294" y="237744"/>
            <a:ext cx="573973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69F563-3BAA-464F-B39F-CF71D2B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7" y="152401"/>
            <a:ext cx="6407593" cy="761999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CC00CC"/>
                </a:solidFill>
              </a:rPr>
              <a:t>15. festival prava djece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AC20F966-2CC9-8B69-269A-A3C5F598E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07" y="1066800"/>
            <a:ext cx="5797993" cy="555345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Udruga</a:t>
            </a:r>
            <a:r>
              <a:rPr lang="en-US" dirty="0"/>
              <a:t> za </a:t>
            </a:r>
            <a:r>
              <a:rPr lang="en-US" dirty="0" err="1"/>
              <a:t>promicanje</a:t>
            </a:r>
            <a:r>
              <a:rPr lang="en-US" dirty="0"/>
              <a:t> </a:t>
            </a:r>
            <a:r>
              <a:rPr lang="en-US" dirty="0" err="1"/>
              <a:t>stvaralaštva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jednakih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Alternator </a:t>
            </a:r>
            <a:r>
              <a:rPr lang="en-US" dirty="0" err="1"/>
              <a:t>organizira</a:t>
            </a:r>
            <a:r>
              <a:rPr lang="en-US" dirty="0"/>
              <a:t> Festival u </a:t>
            </a:r>
            <a:r>
              <a:rPr lang="en-US" dirty="0" err="1"/>
              <a:t>suradnji</a:t>
            </a:r>
            <a:r>
              <a:rPr lang="en-US" dirty="0"/>
              <a:t> s </a:t>
            </a:r>
            <a:r>
              <a:rPr lang="en-US" dirty="0" err="1"/>
              <a:t>Uredom</a:t>
            </a:r>
            <a:r>
              <a:rPr lang="en-US" dirty="0"/>
              <a:t> UNICEF-a za </a:t>
            </a:r>
            <a:r>
              <a:rPr lang="en-US" dirty="0" err="1"/>
              <a:t>Hrvatsku</a:t>
            </a:r>
            <a:r>
              <a:rPr lang="en-US" dirty="0"/>
              <a:t>, </a:t>
            </a:r>
            <a:r>
              <a:rPr lang="en-US" dirty="0" err="1"/>
              <a:t>Uredom</a:t>
            </a:r>
            <a:r>
              <a:rPr lang="en-US" dirty="0"/>
              <a:t> </a:t>
            </a:r>
            <a:r>
              <a:rPr lang="en-US" dirty="0" err="1"/>
              <a:t>pravobraniteljice</a:t>
            </a:r>
            <a:r>
              <a:rPr lang="en-US" dirty="0"/>
              <a:t> za </a:t>
            </a:r>
            <a:r>
              <a:rPr lang="en-US" dirty="0" err="1"/>
              <a:t>djecu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Hrvatskim</a:t>
            </a:r>
            <a:r>
              <a:rPr lang="en-US" dirty="0"/>
              <a:t> </a:t>
            </a:r>
            <a:r>
              <a:rPr lang="en-US" dirty="0" err="1"/>
              <a:t>filmskim</a:t>
            </a:r>
            <a:r>
              <a:rPr lang="en-US" dirty="0"/>
              <a:t> </a:t>
            </a:r>
            <a:r>
              <a:rPr lang="en-US" dirty="0" err="1"/>
              <a:t>savezom</a:t>
            </a:r>
            <a:r>
              <a:rPr lang="en-US" dirty="0"/>
              <a:t>, s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proslave</a:t>
            </a:r>
            <a:r>
              <a:rPr lang="en-US" dirty="0"/>
              <a:t> </a:t>
            </a:r>
            <a:r>
              <a:rPr lang="en-US" dirty="0" err="1"/>
              <a:t>dječjih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promocije</a:t>
            </a:r>
            <a:r>
              <a:rPr lang="en-US" dirty="0"/>
              <a:t> </a:t>
            </a:r>
            <a:r>
              <a:rPr lang="en-US" dirty="0" err="1"/>
              <a:t>stvaralaštva</a:t>
            </a:r>
            <a:r>
              <a:rPr lang="en-US" dirty="0"/>
              <a:t> </a:t>
            </a:r>
            <a:r>
              <a:rPr lang="en-US" dirty="0" err="1"/>
              <a:t>djece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mladih</a:t>
            </a:r>
            <a:r>
              <a:rPr lang="en-US" dirty="0"/>
              <a:t>. </a:t>
            </a:r>
            <a:endParaRPr lang="hr-H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Početak</a:t>
            </a:r>
            <a:r>
              <a:rPr lang="en-US" dirty="0"/>
              <a:t> </a:t>
            </a:r>
            <a:r>
              <a:rPr lang="en-US" dirty="0" err="1"/>
              <a:t>Festivala</a:t>
            </a:r>
            <a:r>
              <a:rPr lang="en-US" dirty="0"/>
              <a:t> je 1</a:t>
            </a:r>
            <a:r>
              <a:rPr lang="hr-HR" dirty="0"/>
              <a:t>1</a:t>
            </a:r>
            <a:r>
              <a:rPr lang="en-US" dirty="0"/>
              <a:t>. </a:t>
            </a:r>
            <a:r>
              <a:rPr lang="en-US" dirty="0" err="1"/>
              <a:t>listopada</a:t>
            </a:r>
            <a:r>
              <a:rPr lang="en-US" dirty="0"/>
              <a:t>. Od tog </a:t>
            </a:r>
            <a:r>
              <a:rPr lang="en-US" dirty="0" err="1"/>
              <a:t>će</a:t>
            </a:r>
            <a:r>
              <a:rPr lang="hr-HR" dirty="0" err="1"/>
              <a:t>mo</a:t>
            </a:r>
            <a:r>
              <a:rPr lang="en-US" dirty="0"/>
              <a:t> </a:t>
            </a:r>
            <a:r>
              <a:rPr lang="en-US" dirty="0" err="1"/>
              <a:t>datuma</a:t>
            </a:r>
            <a:r>
              <a:rPr lang="en-US" dirty="0"/>
              <a:t> pa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studenog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 </a:t>
            </a:r>
            <a:r>
              <a:rPr lang="en-US" dirty="0" err="1"/>
              <a:t>festivalske</a:t>
            </a:r>
            <a:r>
              <a:rPr lang="en-US" dirty="0"/>
              <a:t> web </a:t>
            </a:r>
            <a:r>
              <a:rPr lang="en-US" dirty="0" err="1"/>
              <a:t>stranic</a:t>
            </a:r>
            <a:r>
              <a:rPr lang="hr-HR" dirty="0"/>
              <a:t>e </a:t>
            </a:r>
            <a:r>
              <a:rPr lang="en-US" dirty="0"/>
              <a:t>(festivalpravadjece.com)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</a:t>
            </a:r>
            <a:r>
              <a:rPr lang="en-US" dirty="0" err="1"/>
              <a:t>filmovima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snimili</a:t>
            </a:r>
            <a:r>
              <a:rPr lang="en-US" dirty="0"/>
              <a:t> </a:t>
            </a:r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.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filmova</a:t>
            </a:r>
            <a:r>
              <a:rPr lang="en-US" dirty="0"/>
              <a:t> je 40 </a:t>
            </a:r>
            <a:r>
              <a:rPr lang="en-US" dirty="0" err="1"/>
              <a:t>minuta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projekcija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održati</a:t>
            </a:r>
            <a:r>
              <a:rPr lang="en-US" dirty="0"/>
              <a:t> u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sata</a:t>
            </a:r>
            <a:r>
              <a:rPr lang="en-US" dirty="0"/>
              <a:t>. </a:t>
            </a:r>
            <a:r>
              <a:rPr lang="hr-HR" dirty="0"/>
              <a:t>Odrađivat će se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Građanskog</a:t>
            </a:r>
            <a:r>
              <a:rPr lang="en-US" dirty="0"/>
              <a:t> </a:t>
            </a:r>
            <a:r>
              <a:rPr lang="en-US" dirty="0" err="1"/>
              <a:t>odgoja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Osobnog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8027" y="0"/>
            <a:ext cx="32659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retpregled slike">
            <a:extLst>
              <a:ext uri="{FF2B5EF4-FFF2-40B4-BE49-F238E27FC236}">
                <a16:creationId xmlns:a16="http://schemas.microsoft.com/office/drawing/2014/main" id="{EEAB6FDF-FC78-496A-9DA0-8D5E377D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564" y="2184436"/>
            <a:ext cx="2844764" cy="28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92638"/>
      </p:ext>
    </p:extLst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Prevencija ovisnosti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" y="2057400"/>
            <a:ext cx="7924800" cy="4398336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175106" name="AutoShape 2" descr="Mjesec borbe protiv ovisnosti – Info Centar Za Ml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5108" name="Picture 4" descr="Mjesec borbe protiv ovisnosti – Info Centar Za Ml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593032" cy="362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5DEC0-FEEC-F289-188A-FBC89E66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FFFF00"/>
                </a:solidFill>
              </a:rPr>
              <a:t>Udruga</a:t>
            </a: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4000" dirty="0">
                <a:solidFill>
                  <a:srgbClr val="00B050"/>
                </a:solidFill>
              </a:rPr>
              <a:t>„Suncokret </a:t>
            </a:r>
            <a:r>
              <a:rPr lang="hr-HR" sz="4000" dirty="0" err="1">
                <a:solidFill>
                  <a:srgbClr val="00B050"/>
                </a:solidFill>
              </a:rPr>
              <a:t>oljin</a:t>
            </a:r>
            <a:r>
              <a:rPr lang="hr-HR" sz="4000" dirty="0">
                <a:solidFill>
                  <a:srgbClr val="00B050"/>
                </a:solidFill>
              </a:rPr>
              <a:t>”</a:t>
            </a:r>
            <a:br>
              <a:rPr lang="hr-HR" sz="4000" dirty="0">
                <a:solidFill>
                  <a:srgbClr val="00B050"/>
                </a:solidFill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B21559-8DDC-B5DF-A0D1-FF668AB5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633B7B-EB3C-D932-BB72-FD4CE9428B2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30EEA9F-CE6E-0672-C050-9C1591B2C54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Naziv 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Cilj: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Namjena programa</a:t>
            </a:r>
            <a:r>
              <a:rPr lang="hr-HR" sz="1400" dirty="0">
                <a:solidFill>
                  <a:prstClr val="black"/>
                </a:solidFill>
                <a:latin typeface="Trebuchet MS"/>
              </a:rPr>
              <a:t> i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400" dirty="0">
                <a:solidFill>
                  <a:prstClr val="black"/>
                </a:solidFill>
                <a:latin typeface="Trebuchet MS"/>
              </a:rPr>
              <a:t>n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ačin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realizacije: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Troškovnik: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Način vrjednovanja: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88EB1E-A373-C093-0A8B-338C1AFD66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600" dirty="0">
                <a:solidFill>
                  <a:schemeClr val="tx2"/>
                </a:solidFill>
              </a:rPr>
              <a:t>Preventivni projekt: „Moj Izbor Zdrav Izbor”</a:t>
            </a:r>
          </a:p>
          <a:p>
            <a:endParaRPr lang="hr-HR" sz="1600" dirty="0">
              <a:solidFill>
                <a:schemeClr val="tx2"/>
              </a:solidFill>
            </a:endParaRPr>
          </a:p>
          <a:p>
            <a:r>
              <a:rPr lang="hr-HR" sz="1500" dirty="0">
                <a:effectLst/>
                <a:ea typeface="Times New Roman" panose="02020603050405020304" pitchFamily="18" charset="0"/>
              </a:rPr>
              <a:t>Unaprijediti i promovirati zdrav način života te smanjivanje različitih vrsta ovisnosti, a u svrhu očuvanja i zaštite mentalnog i fizičkog zdravlja</a:t>
            </a:r>
          </a:p>
          <a:p>
            <a:r>
              <a:rPr lang="hr-H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do 8 edukativno – preventivnih interaktivnih radionica s učenicima 6. razreda u razredu i održavanjem okruglog stola za roditelje i učitelje škole po završetku projekta.</a:t>
            </a:r>
          </a:p>
          <a:p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Troškove snosi udruga „Suncokret </a:t>
            </a:r>
            <a:r>
              <a:rPr lang="hr-HR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Oljin</a:t>
            </a:r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500" dirty="0"/>
              <a:t>Ulazna i izlazna evaluacija o samom projektu i procesne evaluacije tijekom izvođenja svake radionice</a:t>
            </a:r>
          </a:p>
          <a:p>
            <a:pPr marL="0" indent="0">
              <a:buNone/>
            </a:pP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796495995"/>
      </p:ext>
    </p:extLst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5DEC0-FEEC-F289-188A-FBC89E66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FFFF00"/>
                </a:solidFill>
              </a:rPr>
              <a:t>Udruga</a:t>
            </a: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4000" dirty="0">
                <a:solidFill>
                  <a:srgbClr val="00B050"/>
                </a:solidFill>
              </a:rPr>
              <a:t>„Suncokret </a:t>
            </a:r>
            <a:r>
              <a:rPr lang="hr-HR" sz="4000" dirty="0" err="1">
                <a:solidFill>
                  <a:srgbClr val="00B050"/>
                </a:solidFill>
              </a:rPr>
              <a:t>oljin</a:t>
            </a:r>
            <a:r>
              <a:rPr lang="hr-HR" sz="4000" dirty="0">
                <a:solidFill>
                  <a:srgbClr val="00B050"/>
                </a:solidFill>
              </a:rPr>
              <a:t>”</a:t>
            </a:r>
            <a:br>
              <a:rPr lang="hr-HR" sz="4000" dirty="0">
                <a:solidFill>
                  <a:srgbClr val="00B050"/>
                </a:solidFill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B21559-8DDC-B5DF-A0D1-FF668AB5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633B7B-EB3C-D932-BB72-FD4CE9428B2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30EEA9F-CE6E-0672-C050-9C1591B2C54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Naziv 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Cilj: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Namjena programa i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400" dirty="0">
                <a:solidFill>
                  <a:prstClr val="black"/>
                </a:solidFill>
                <a:latin typeface="Trebuchet MS"/>
              </a:rPr>
              <a:t>n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ačin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realizacije: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Troškovnik: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Način vrjednovanja: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88EB1E-A373-C093-0A8B-338C1AFD66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hr-HR" sz="1600" dirty="0">
                <a:solidFill>
                  <a:schemeClr val="tx2"/>
                </a:solidFill>
              </a:rPr>
              <a:t>Preventivni projekt: „Krenimo i mi”</a:t>
            </a:r>
          </a:p>
          <a:p>
            <a:pPr marL="0" indent="0">
              <a:buNone/>
            </a:pPr>
            <a:endParaRPr lang="hr-HR" sz="1400" dirty="0"/>
          </a:p>
          <a:p>
            <a:r>
              <a:rPr lang="hr-HR" sz="1400" dirty="0"/>
              <a:t>Preventivni program s ciljem jačanja roditeljskih kompetencija roditelja učenika nižih razreda osnovnih škola, a u svrhu podizanja kvalitete obiteljskog života</a:t>
            </a:r>
          </a:p>
          <a:p>
            <a:r>
              <a:rPr lang="hr-HR" sz="1400" dirty="0"/>
              <a:t>Roditeljima učenika 1. i 2. razreda, voditelj Ž. Vukobratović, udruga „Suncokret </a:t>
            </a:r>
            <a:r>
              <a:rPr lang="hr-HR" sz="1400" dirty="0" err="1"/>
              <a:t>Oljin</a:t>
            </a:r>
            <a:r>
              <a:rPr lang="hr-HR" sz="1400" dirty="0"/>
              <a:t>”, predavanje na roditeljskom sastanku</a:t>
            </a:r>
          </a:p>
          <a:p>
            <a:endParaRPr lang="hr-HR" sz="1400" dirty="0"/>
          </a:p>
          <a:p>
            <a:r>
              <a:rPr lang="hr-HR" sz="1400" dirty="0"/>
              <a:t>Troškove snosi udruga ”Suncokret </a:t>
            </a:r>
            <a:r>
              <a:rPr lang="hr-HR" sz="1400" dirty="0" err="1"/>
              <a:t>Oljin</a:t>
            </a:r>
            <a:r>
              <a:rPr lang="hr-HR" sz="1400" dirty="0"/>
              <a:t>”</a:t>
            </a:r>
          </a:p>
          <a:p>
            <a:endParaRPr lang="hr-HR" sz="1400" dirty="0"/>
          </a:p>
          <a:p>
            <a:r>
              <a:rPr lang="hr-HR" sz="1400" dirty="0"/>
              <a:t>Ulazna i izlazna evaluacija o samom projektu i procesne evaluacije tijekom izvođenja svake radionice</a:t>
            </a: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42347093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2362200"/>
          </a:xfrm>
        </p:spPr>
        <p:txBody>
          <a:bodyPr>
            <a:normAutofit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hr-HR" sz="3500" b="1" dirty="0">
                <a:solidFill>
                  <a:schemeClr val="tx2">
                    <a:lumMod val="75000"/>
                  </a:schemeClr>
                </a:solidFill>
              </a:rPr>
              <a:t>DOPUNSKA NASTAVA </a:t>
            </a:r>
            <a:br>
              <a:rPr lang="hr-HR" sz="3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Ciljevi dopunske nastave: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Dopunjavanje usvojenosti gradiva redovne nastave</a:t>
            </a:r>
            <a: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Namjena programa: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Učenici koji iz bilo kojeg razloga trebaju dopuniti znanje.</a:t>
            </a:r>
            <a:b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Način realizacije: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 učioničkom prostoru škole. Učenici se uključuju po potrebi.</a:t>
            </a:r>
            <a:b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Vremenski okvir: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Svaki predmet održava se u svakom razredu jednom tjedno</a:t>
            </a:r>
            <a:b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 jedan školski sat.</a:t>
            </a:r>
            <a:b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Način vrjednovanja: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Praćenje i ocjenjivanje napredovanja učenika u okviru redovne nastave</a:t>
            </a:r>
            <a:r>
              <a:rPr lang="hr-HR" sz="1400" b="0" cap="none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hr-HR" sz="1400" b="0" dirty="0">
              <a:ln w="50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590800"/>
            <a:ext cx="2514600" cy="42672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HRVATSKI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1.A – MAJSTOROVIĆ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1.B – VRKLJAN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2.A - OZJAKOVIĆ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2.B – PRIŠĆAN</a:t>
            </a:r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3.A – KROFLIN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3.B – LONČAR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4.A – GRILEK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4.B – MILETIĆ ŠIRONJA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5. i 7. - ILČIĆ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6. i 8. – KRKLEC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6.C i 8.C - MARČINKO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71800" y="2590800"/>
            <a:ext cx="6172200" cy="4038600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MATEMATIKA</a:t>
            </a:r>
            <a:r>
              <a:rPr lang="hr-HR" sz="1400" b="1" dirty="0"/>
              <a:t>                          </a:t>
            </a:r>
            <a:r>
              <a:rPr lang="hr-HR" sz="1400" b="1" u="sng" dirty="0"/>
              <a:t>NJEMAČKI JEZIK</a:t>
            </a:r>
            <a:r>
              <a:rPr lang="hr-HR" sz="1400" b="1" dirty="0"/>
              <a:t> 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1.A – MAJSTOROVIĆ	           8.C – VIDAKOVIĆ SVRTAN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1.B – VRKLJAN                        </a:t>
            </a: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			          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2.A – OZJAKOVIĆ	    </a:t>
            </a: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2.B – PRIŠĆAN	</a:t>
            </a:r>
            <a:r>
              <a:rPr lang="hr-HR" sz="1400" b="1" dirty="0"/>
              <a:t>            </a:t>
            </a:r>
            <a:r>
              <a:rPr lang="hr-HR" sz="1400" b="1" u="sng" dirty="0"/>
              <a:t>ENGLESKI JEZIK</a:t>
            </a:r>
          </a:p>
          <a:p>
            <a:pPr>
              <a:lnSpc>
                <a:spcPct val="80000"/>
              </a:lnSpc>
              <a:buNone/>
            </a:pPr>
            <a:r>
              <a:rPr lang="hr-HR" sz="800" dirty="0"/>
              <a:t>			       </a:t>
            </a:r>
            <a:r>
              <a:rPr lang="hr-HR" sz="1400" dirty="0"/>
              <a:t>        </a:t>
            </a:r>
            <a:r>
              <a:rPr lang="hr-HR" sz="1600" dirty="0"/>
              <a:t>5.-8. - MATIĆ</a:t>
            </a: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3.A – KROFLIN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3.B – LONČAR</a:t>
            </a:r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4.A –GRILEK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4.B – MILETIĆ ŠIRONJA</a:t>
            </a:r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5. i 7. - MARJANOVIĆ  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6.A I 6.B - BROZOVIĆ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6.C I 8. - ČIČAK   </a:t>
            </a:r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6172200" y="5943601"/>
            <a:ext cx="222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b="0" dirty="0">
                <a:solidFill>
                  <a:srgbClr val="00B050"/>
                </a:solidFill>
                <a:latin typeface="Antique Olive Compact" pitchFamily="34" charset="0"/>
                <a:hlinkClick r:id="rId2" action="ppaction://hlinksldjump"/>
              </a:rPr>
              <a:t>Povratak na izbornik</a:t>
            </a:r>
            <a:endParaRPr lang="en-US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5DEC0-FEEC-F289-188A-FBC89E66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FFFF00"/>
                </a:solidFill>
              </a:rPr>
              <a:t>Udruga</a:t>
            </a: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4000" dirty="0">
                <a:solidFill>
                  <a:srgbClr val="00B050"/>
                </a:solidFill>
              </a:rPr>
              <a:t>„Suncokret </a:t>
            </a:r>
            <a:r>
              <a:rPr lang="hr-HR" sz="4000" dirty="0" err="1">
                <a:solidFill>
                  <a:srgbClr val="00B050"/>
                </a:solidFill>
              </a:rPr>
              <a:t>oljin</a:t>
            </a:r>
            <a:r>
              <a:rPr lang="hr-HR" sz="4000" dirty="0">
                <a:solidFill>
                  <a:srgbClr val="00B050"/>
                </a:solidFill>
              </a:rPr>
              <a:t>”</a:t>
            </a:r>
            <a:br>
              <a:rPr lang="hr-HR" sz="4000" dirty="0">
                <a:solidFill>
                  <a:srgbClr val="00B050"/>
                </a:solidFill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B21559-8DDC-B5DF-A0D1-FF668AB5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633B7B-EB3C-D932-BB72-FD4CE9428B2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30EEA9F-CE6E-0672-C050-9C1591B2C54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Naziv 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Cilj: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Namjena programa</a:t>
            </a:r>
            <a:r>
              <a:rPr lang="hr-HR" sz="1400" dirty="0">
                <a:solidFill>
                  <a:prstClr val="black"/>
                </a:solidFill>
                <a:latin typeface="Trebuchet MS"/>
              </a:rPr>
              <a:t> i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400" dirty="0">
                <a:solidFill>
                  <a:prstClr val="black"/>
                </a:solidFill>
                <a:latin typeface="Trebuchet MS"/>
              </a:rPr>
              <a:t>n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ačin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realizacije: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Troškovnik: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Način vrjednovanja: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88EB1E-A373-C093-0A8B-338C1AFD6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78808" y="1708091"/>
            <a:ext cx="3520440" cy="4114800"/>
          </a:xfrm>
        </p:spPr>
        <p:txBody>
          <a:bodyPr>
            <a:normAutofit fontScale="92500" lnSpcReduction="20000"/>
          </a:bodyPr>
          <a:lstStyle/>
          <a:p>
            <a:r>
              <a:rPr lang="hr-HR" sz="1600" dirty="0">
                <a:solidFill>
                  <a:schemeClr val="tx2"/>
                </a:solidFill>
              </a:rPr>
              <a:t>Preventivni projekt: „e-kreativac”</a:t>
            </a:r>
          </a:p>
          <a:p>
            <a:endParaRPr lang="hr-HR" sz="1600" dirty="0">
              <a:solidFill>
                <a:schemeClr val="tx2"/>
              </a:solidFill>
            </a:endParaRPr>
          </a:p>
          <a:p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Osnažiti učenike za primjereno reagiranje u stresnim situacijama, ojačavanjem grupne kohezije, razvijanjem socijalnih vještina, poticanjem na kretanje i kreativnost.</a:t>
            </a:r>
          </a:p>
          <a:p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Testiranjem učenika četvrtih razreda testom PRM-a te formiranje kreativnih grupa s obzirom na rezultate testa koja se nakon inicijalnog sastanka s roditeljima nastavlja sastajati tijekom šk. Godine 2 </a:t>
            </a: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puta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mjesečno po 2 školska sata.</a:t>
            </a:r>
          </a:p>
          <a:p>
            <a:pPr marL="0" indent="0">
              <a:buNone/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 snosi udruga „Suncokret </a:t>
            </a:r>
            <a:r>
              <a:rPr lang="hr-H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Oljin</a:t>
            </a: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400" dirty="0"/>
              <a:t>Ulazna i izlazna evaluacija o samom projektu i procesne evaluacije tijekom izvođenja svake radionice</a:t>
            </a:r>
          </a:p>
          <a:p>
            <a:pPr marL="0" indent="0">
              <a:buNone/>
            </a:pP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998889010"/>
      </p:ext>
    </p:extLst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5DEC0-FEEC-F289-188A-FBC89E66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FFFF00"/>
                </a:solidFill>
              </a:rPr>
              <a:t>Udruga</a:t>
            </a: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4000" dirty="0">
                <a:solidFill>
                  <a:srgbClr val="00B050"/>
                </a:solidFill>
              </a:rPr>
              <a:t>„Djeca prva”</a:t>
            </a:r>
            <a:br>
              <a:rPr lang="hr-HR" sz="4000" dirty="0">
                <a:solidFill>
                  <a:srgbClr val="00B050"/>
                </a:solidFill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B21559-8DDC-B5DF-A0D1-FF668AB5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633B7B-EB3C-D932-BB72-FD4CE9428B2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30EEA9F-CE6E-0672-C050-9C1591B2C54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Naziv 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Cilj: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Namjena programa</a:t>
            </a:r>
            <a:r>
              <a:rPr lang="hr-HR" sz="1400" dirty="0">
                <a:solidFill>
                  <a:prstClr val="black"/>
                </a:solidFill>
                <a:latin typeface="Trebuchet MS"/>
              </a:rPr>
              <a:t> i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400" dirty="0">
                <a:solidFill>
                  <a:prstClr val="black"/>
                </a:solidFill>
                <a:latin typeface="Trebuchet MS"/>
              </a:rPr>
              <a:t>n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ačin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realizacije: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lang="hr-HR" sz="1400" dirty="0">
              <a:solidFill>
                <a:prstClr val="black"/>
              </a:solidFill>
              <a:latin typeface="Trebuchet M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Troškovnik: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Način vrjednovanja: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88EB1E-A373-C093-0A8B-338C1AFD66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1600" dirty="0">
                <a:solidFill>
                  <a:schemeClr val="tx2"/>
                </a:solidFill>
              </a:rPr>
              <a:t>Preventivni projekt: „Drugi način”</a:t>
            </a:r>
          </a:p>
          <a:p>
            <a:endParaRPr lang="hr-HR" sz="1600" dirty="0">
              <a:solidFill>
                <a:schemeClr val="tx2"/>
              </a:solidFill>
            </a:endParaRPr>
          </a:p>
          <a:p>
            <a:r>
              <a:rPr lang="hr-HR" sz="1500" dirty="0">
                <a:ea typeface="Times New Roman" panose="02020603050405020304" pitchFamily="18" charset="0"/>
              </a:rPr>
              <a:t>Zaštita mentalnog zdravlja kroz jačanje psihološke otpornosti.</a:t>
            </a:r>
          </a:p>
          <a:p>
            <a:endParaRPr lang="hr-HR" sz="15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5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Kroz 3</a:t>
            </a:r>
            <a:r>
              <a:rPr lang="hr-H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edukativno – preventivne interaktivne radionice s učenicima 6. razreda</a:t>
            </a:r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 učimo kako svakodnevno brinuti o mentalnoj higijeni kako bi ojačali mentalno zdravlje i unaprijedili cjelokupnu kvalitetu života. Roditeljski za učenike 6. razreda nakon radionica</a:t>
            </a:r>
            <a:endParaRPr lang="hr-HR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Troškove snosi udruga „Djeca prva”</a:t>
            </a:r>
          </a:p>
          <a:p>
            <a:pPr marL="0" indent="0">
              <a:buNone/>
            </a:pPr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500" dirty="0"/>
              <a:t>Ulazna i izlazna evaluacija o samom projektu i procesne evaluacije tijekom izvođenja svake radionice</a:t>
            </a:r>
          </a:p>
          <a:p>
            <a:pPr marL="0" indent="0">
              <a:buNone/>
            </a:pP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34515210"/>
      </p:ext>
    </p:extLst>
  </p:cSld>
  <p:clrMapOvr>
    <a:masterClrMapping/>
  </p:clrMapOvr>
  <p:transition spd="slow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5DEC0-FEEC-F289-188A-FBC89E66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FFFF00"/>
                </a:solidFill>
              </a:rPr>
              <a:t>Udruga</a:t>
            </a: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4000" dirty="0">
                <a:solidFill>
                  <a:srgbClr val="00B050"/>
                </a:solidFill>
              </a:rPr>
              <a:t>„Djeca prva”</a:t>
            </a:r>
            <a:br>
              <a:rPr lang="hr-HR" sz="4000" dirty="0">
                <a:solidFill>
                  <a:srgbClr val="00B050"/>
                </a:solidFill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B21559-8DDC-B5DF-A0D1-FF668AB5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633B7B-EB3C-D932-BB72-FD4CE9428B2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30EEA9F-CE6E-0672-C050-9C1591B2C54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Naziv 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Cilj: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lang="hr-HR" sz="1400" dirty="0">
              <a:solidFill>
                <a:prstClr val="black"/>
              </a:solidFill>
              <a:latin typeface="Trebuchet M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Namjena programa</a:t>
            </a:r>
            <a:r>
              <a:rPr lang="hr-HR" sz="1400" dirty="0">
                <a:solidFill>
                  <a:prstClr val="black"/>
                </a:solidFill>
                <a:latin typeface="Trebuchet MS"/>
              </a:rPr>
              <a:t> i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400" dirty="0">
                <a:solidFill>
                  <a:prstClr val="black"/>
                </a:solidFill>
                <a:latin typeface="Trebuchet MS"/>
              </a:rPr>
              <a:t>n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ačin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realizacije: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lang="hr-HR" sz="1400" dirty="0">
              <a:solidFill>
                <a:prstClr val="black"/>
              </a:solidFill>
              <a:latin typeface="Trebuchet M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Troškovnik: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Način vrjednovanja: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88EB1E-A373-C093-0A8B-338C1AFD66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1600" dirty="0">
                <a:solidFill>
                  <a:schemeClr val="tx2"/>
                </a:solidFill>
              </a:rPr>
              <a:t>Preventivni projekt: „Biraj drugačije”</a:t>
            </a:r>
          </a:p>
          <a:p>
            <a:endParaRPr lang="hr-HR" sz="1600" dirty="0">
              <a:solidFill>
                <a:schemeClr val="tx2"/>
              </a:solidFill>
            </a:endParaRPr>
          </a:p>
          <a:p>
            <a:r>
              <a:rPr lang="hr-HR" sz="1500" dirty="0">
                <a:ea typeface="Times New Roman" panose="02020603050405020304" pitchFamily="18" charset="0"/>
              </a:rPr>
              <a:t>Prevenciji svih oblika ovisnosti kod osnovnoškolske djece, kroz aktivnosti za učenike s problemima u ponašanju i učenike iz rizičnih obiteljskih okruženja te njihove roditelje.</a:t>
            </a:r>
          </a:p>
          <a:p>
            <a:pPr marL="0" indent="0">
              <a:buNone/>
            </a:pPr>
            <a:r>
              <a:rPr lang="hr-HR" sz="15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Podrška obiteljima, u svrhu prevencije svih oblika ovisnosti i ponašajnih ovisnosti djece i mladih kroz individualne i grupne savjetodavne razgovore u udruzi „Djeca prva”</a:t>
            </a:r>
          </a:p>
          <a:p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Troškove snosi udruga „Djeca prva”</a:t>
            </a:r>
          </a:p>
          <a:p>
            <a:pPr marL="0" indent="0">
              <a:buNone/>
            </a:pPr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500" dirty="0"/>
              <a:t>Ulazna i izlazna evaluacija tijekom savjetodavnog procesa</a:t>
            </a:r>
          </a:p>
          <a:p>
            <a:pPr marL="0" indent="0">
              <a:buNone/>
            </a:pP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477755124"/>
      </p:ext>
    </p:extLst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5DEC0-FEEC-F289-188A-FBC89E66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2776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Projekt (ŠPP)</a:t>
            </a:r>
            <a: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400" dirty="0">
                <a:solidFill>
                  <a:srgbClr val="00B050"/>
                </a:solidFill>
              </a:rPr>
              <a:t>„</a:t>
            </a:r>
            <a:r>
              <a:rPr lang="pl-PL" sz="2400" dirty="0">
                <a:solidFill>
                  <a:srgbClr val="00B050"/>
                </a:solidFill>
              </a:rPr>
              <a:t>Slobodno vrijeme za druge i mene</a:t>
            </a:r>
            <a:r>
              <a:rPr lang="hr-HR" sz="2400" dirty="0">
                <a:solidFill>
                  <a:srgbClr val="00B050"/>
                </a:solidFill>
              </a:rPr>
              <a:t>”</a:t>
            </a:r>
            <a:br>
              <a:rPr lang="hr-HR" sz="2000" dirty="0">
                <a:solidFill>
                  <a:srgbClr val="00B050"/>
                </a:solidFill>
              </a:rPr>
            </a:br>
            <a:endParaRPr lang="hr-HR" sz="2000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30EEA9F-CE6E-0672-C050-9C1591B2C54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2910840" cy="4114800"/>
          </a:xfrm>
        </p:spPr>
        <p:txBody>
          <a:bodyPr>
            <a:normAutofit fontScale="77500" lnSpcReduction="20000"/>
          </a:bodyPr>
          <a:lstStyle/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Naziv 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Cilj: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lang="hr-HR" sz="1400" dirty="0">
              <a:solidFill>
                <a:prstClr val="black"/>
              </a:solidFill>
              <a:latin typeface="Trebuchet M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lang="hr-HR" sz="1400" dirty="0">
              <a:solidFill>
                <a:prstClr val="black"/>
              </a:solidFill>
              <a:latin typeface="Trebuchet M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Namjena programa</a:t>
            </a:r>
            <a:r>
              <a:rPr lang="hr-HR" sz="1400" dirty="0">
                <a:solidFill>
                  <a:prstClr val="black"/>
                </a:solidFill>
                <a:latin typeface="Trebuchet MS"/>
              </a:rPr>
              <a:t> i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hr-HR" sz="1400" dirty="0">
                <a:solidFill>
                  <a:prstClr val="black"/>
                </a:solidFill>
                <a:latin typeface="Trebuchet MS"/>
              </a:rPr>
              <a:t>n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ačin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realizacije: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lang="hr-HR" sz="1400" dirty="0">
              <a:solidFill>
                <a:prstClr val="black"/>
              </a:solidFill>
              <a:latin typeface="Trebuchet M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Troškovnik:</a:t>
            </a: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44500" marR="0" lvl="0" indent="-355600" algn="l" defTabSz="34925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Način vrjednovanja: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88EB1E-A373-C093-0A8B-338C1AFD6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62400" y="1711840"/>
            <a:ext cx="3520440" cy="4114800"/>
          </a:xfrm>
        </p:spPr>
        <p:txBody>
          <a:bodyPr>
            <a:normAutofit fontScale="70000" lnSpcReduction="20000"/>
          </a:bodyPr>
          <a:lstStyle/>
          <a:p>
            <a:r>
              <a:rPr lang="hr-HR" sz="1600" dirty="0">
                <a:solidFill>
                  <a:schemeClr val="tx2"/>
                </a:solidFill>
              </a:rPr>
              <a:t>Preventivni projekt: „</a:t>
            </a:r>
            <a:r>
              <a:rPr lang="pl-PL" sz="1600" dirty="0">
                <a:solidFill>
                  <a:schemeClr val="tx2"/>
                </a:solidFill>
              </a:rPr>
              <a:t>Slobodno vrijeme za druge i mene“</a:t>
            </a:r>
            <a:endParaRPr lang="hr-HR" sz="1600" dirty="0">
              <a:solidFill>
                <a:schemeClr val="tx2"/>
              </a:solidFill>
            </a:endParaRPr>
          </a:p>
          <a:p>
            <a:endParaRPr lang="hr-HR" sz="1600" dirty="0">
              <a:solidFill>
                <a:schemeClr val="tx2"/>
              </a:solidFill>
            </a:endParaRPr>
          </a:p>
          <a:p>
            <a:r>
              <a:rPr lang="hr-HR" sz="1500" dirty="0">
                <a:ea typeface="Times New Roman" panose="02020603050405020304" pitchFamily="18" charset="0"/>
              </a:rPr>
              <a:t>Osigurati aktivnosti kojima će učenici dobiti priliku izvan redovitog odgojno-obrazovnog programa, u njihovo slobodno vrijeme, steći znanja, razviti vještine te usvojiti primjerena stajališta u skladu s njihovim interesima i sposobnostima. Jačanjem slike o sebi, socijalnih vještina, empatijom i tolerancijom ujedno će osnažiti i vlastito fizičko i mentalno zdravlje.</a:t>
            </a:r>
          </a:p>
          <a:p>
            <a:pPr marL="0" indent="0">
              <a:buNone/>
            </a:pPr>
            <a:r>
              <a:rPr lang="hr-HR" sz="15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Podrška učenicima 3., 7. i 5.-8 razreda, u svrhu prevencije svih oblika ovisnosti i ponašajnih ovisnosti djece i mladih kroz radionice, volontiranje i igrokaz.</a:t>
            </a:r>
          </a:p>
          <a:p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500" dirty="0">
                <a:ea typeface="Calibri" panose="020F0502020204030204" pitchFamily="34" charset="0"/>
                <a:cs typeface="Times New Roman" panose="02020603050405020304" pitchFamily="18" charset="0"/>
              </a:rPr>
              <a:t>Troškovi će biti financirani sredstvima iz projekta od strane MZO</a:t>
            </a:r>
          </a:p>
          <a:p>
            <a:pPr marL="0" indent="0">
              <a:buNone/>
            </a:pPr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500" dirty="0"/>
              <a:t>Ulazna i izlazna evaluacija tijekom savjetodavnog procesa</a:t>
            </a:r>
          </a:p>
          <a:p>
            <a:pPr marL="0" indent="0">
              <a:buNone/>
            </a:pP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F7499C0-F15F-4C76-BDB5-4C41C8460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28791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5712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2B9FB3D2D574D8F0EFE4F9A3E694B" ma:contentTypeVersion="8" ma:contentTypeDescription="Create a new document." ma:contentTypeScope="" ma:versionID="53ee59c08bb1699ff7e296addf79e6a7">
  <xsd:schema xmlns:xsd="http://www.w3.org/2001/XMLSchema" xmlns:xs="http://www.w3.org/2001/XMLSchema" xmlns:p="http://schemas.microsoft.com/office/2006/metadata/properties" xmlns:ns2="fab80420-665e-4425-b572-29d4ab0aa5e5" targetNamespace="http://schemas.microsoft.com/office/2006/metadata/properties" ma:root="true" ma:fieldsID="10e2bddc7b2d8e9c7ab74956b6050e82" ns2:_="">
    <xsd:import namespace="fab80420-665e-4425-b572-29d4ab0aa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80420-665e-4425-b572-29d4ab0aa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F0D99-3F3D-4218-BE71-1B1FE6E5AD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9C07E5-71D2-4909-B9A2-7CFB163D4E5A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ab80420-665e-4425-b572-29d4ab0aa5e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C78E6E-A3FA-4A23-9C9A-7B2DFFBB4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80420-665e-4425-b572-29d4ab0aa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17992</TotalTime>
  <Words>10446</Words>
  <Application>Microsoft Office PowerPoint</Application>
  <PresentationFormat>Prikaz na zaslonu (4:3)</PresentationFormat>
  <Paragraphs>2971</Paragraphs>
  <Slides>93</Slides>
  <Notes>72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93</vt:i4>
      </vt:variant>
    </vt:vector>
  </HeadingPairs>
  <TitlesOfParts>
    <vt:vector size="103" baseType="lpstr">
      <vt:lpstr>Antique Olive Compact</vt:lpstr>
      <vt:lpstr>Arial</vt:lpstr>
      <vt:lpstr>Arial Narrow</vt:lpstr>
      <vt:lpstr>Calibri</vt:lpstr>
      <vt:lpstr>Cambria Math</vt:lpstr>
      <vt:lpstr>Comic Sans MS</vt:lpstr>
      <vt:lpstr>Trebuchet MS</vt:lpstr>
      <vt:lpstr>Wingdings</vt:lpstr>
      <vt:lpstr>Wingdings 2</vt:lpstr>
      <vt:lpstr>Bogatstvo</vt:lpstr>
      <vt:lpstr>     Temeljem članka 28. Zakona o odgoju i obrazovanju u osnovnoj i srednjoj školi  i  članka 12. Statuta Osnovne škole Dragutina Kušlana, Zagreb Školski odbor na sjednici održanoj dana     6. listopada 2023.  donosi </vt:lpstr>
      <vt:lpstr> Kurikulum Osnovne škole  Dragutina Kušlana, Zagreb</vt:lpstr>
      <vt:lpstr>Školski kurikulum temelji se na razvoju  8 kompetencija potrebnih za učenje  </vt:lpstr>
      <vt:lpstr>PowerPoint prezentacija</vt:lpstr>
      <vt:lpstr> Odgojno-obrazovni ciljevi  nacionalnog i školskog kurikuluma</vt:lpstr>
      <vt:lpstr>PowerPoint prezentacija</vt:lpstr>
      <vt:lpstr>PowerPoint prezentacija</vt:lpstr>
      <vt:lpstr> Ustroj produženog boravka učenika 1. do 3. razreda   </vt:lpstr>
      <vt:lpstr>DOPUNSKA NASTAVA  Ciljevi dopunske nastave: Dopunjavanje usvojenosti gradiva redovne nastave. Namjena programa: Učenici koji iz bilo kojeg razloga trebaju dopuniti znanje. Način realizacije: U učioničkom prostoru škole. Učenici se uključuju po potrebi. Vremenski okvir: Svaki predmet održava se u svakom razredu jednom tjedno po jedan školski sat. Način vrjednovanja: Praćenje i ocjenjivanje napredovanja učenika u okviru redovne nastave.</vt:lpstr>
      <vt:lpstr> ŠKOLSKA KNJIŽNICA   </vt:lpstr>
      <vt:lpstr> ŠKOLSKA KNJIŽNICA   </vt:lpstr>
      <vt:lpstr>PowerPoint prezentacija</vt:lpstr>
      <vt:lpstr>IZVANNASTAVNE AKTIVNOSTI </vt:lpstr>
      <vt:lpstr>IZVANNASTAVNE AKTIVNOSTI </vt:lpstr>
      <vt:lpstr>IZVANNASTAVNE AKTIVNOSTI </vt:lpstr>
      <vt:lpstr>IZVANNASTAVNE AKTIVNOSTI </vt:lpstr>
      <vt:lpstr>IZVANNASTAVNE AKTIVNOSTI </vt:lpstr>
      <vt:lpstr>IZVANNASTAVNE  AKTIVNOSTI </vt:lpstr>
      <vt:lpstr>IZVANNASTAVNE AKTIVNOSTI </vt:lpstr>
      <vt:lpstr>IZVANNASTAVNE AKTIVNOSTI </vt:lpstr>
      <vt:lpstr>IZVANNASTAVNE AKTIVNOSTI   </vt:lpstr>
      <vt:lpstr>IZVANNASTAVNE AKTIVNOSTI </vt:lpstr>
      <vt:lpstr>PowerPoint prezentacija</vt:lpstr>
      <vt:lpstr>IZVANNASTAVNE AKTIVNOSTI </vt:lpstr>
      <vt:lpstr>IZVANNASTAVNE AKTIVNOSTI </vt:lpstr>
      <vt:lpstr>IZVANNASTAVNE AKTIVNOSTI </vt:lpstr>
      <vt:lpstr>PowerPoint prezentacija</vt:lpstr>
      <vt:lpstr>IZVANNASTAVNE AKTIVNOSTI </vt:lpstr>
      <vt:lpstr>IZVANNASTAVNE AKTIVNOSTI </vt:lpstr>
      <vt:lpstr>IZVANNASTAVNE AKTIVNOSTI </vt:lpstr>
      <vt:lpstr>IZVANNASTAVNE AKTIVNOSTI</vt:lpstr>
      <vt:lpstr>IZVANNASTAVNE AKTIVNOSTI </vt:lpstr>
      <vt:lpstr>IZVANNASTAVNE AKTIVNOSTI</vt:lpstr>
      <vt:lpstr>PowerPoint prezentacija</vt:lpstr>
      <vt:lpstr>PowerPoint prezentacija</vt:lpstr>
      <vt:lpstr>IZVANNASTAVNE AKTIVNOSTI </vt:lpstr>
      <vt:lpstr>IZVANNASTAVNE AKTIVNOSTI </vt:lpstr>
      <vt:lpstr>IZVANNASTAVNE AKTIVNOSTI  </vt:lpstr>
      <vt:lpstr>IZVANNASTAVNE AKTIVNOSTI  </vt:lpstr>
      <vt:lpstr>IZVANNASTAVNE AKTIVNOSTI  </vt:lpstr>
      <vt:lpstr>IZVANNASTAVNE AKTIVNOSTI  </vt:lpstr>
      <vt:lpstr>ŠKOLSKA  ZADRUGA  “SMOGOVCI”</vt:lpstr>
      <vt:lpstr>          ŠKOLSKI SPORTSKI KLUB “DRAGUTIN KUŠLAN”</vt:lpstr>
      <vt:lpstr>PowerPoint prezentacija</vt:lpstr>
      <vt:lpstr>DODATNA NASTAVA  </vt:lpstr>
      <vt:lpstr>DODATNA NASTAVA  </vt:lpstr>
      <vt:lpstr>DODATNA NASTAVA </vt:lpstr>
      <vt:lpstr>DODATNA NASTAVA  </vt:lpstr>
      <vt:lpstr>DODATNA NASTAVA  </vt:lpstr>
      <vt:lpstr> DODATNA NASTAVA  </vt:lpstr>
      <vt:lpstr> DODATNA NASTAVA </vt:lpstr>
      <vt:lpstr> DODATNA NASTAVA </vt:lpstr>
      <vt:lpstr>  DODATNA NASTAVA   </vt:lpstr>
      <vt:lpstr>  DODATNA NASTAVA   </vt:lpstr>
      <vt:lpstr>DODATNA NASTAVA </vt:lpstr>
      <vt:lpstr>Dan broja π</vt:lpstr>
      <vt:lpstr>Večer matematike</vt:lpstr>
      <vt:lpstr>Matematička natjecanja</vt:lpstr>
      <vt:lpstr>       IZBORNI  PREDMETI </vt:lpstr>
      <vt:lpstr>  IZBORNA NASTAVA   </vt:lpstr>
      <vt:lpstr>IZBORNA NASTAVA   </vt:lpstr>
      <vt:lpstr>  IZBORNA NASTAVA   </vt:lpstr>
      <vt:lpstr>  IZBORNA NASTAVA</vt:lpstr>
      <vt:lpstr>  IZBORNA NASTAVA</vt:lpstr>
      <vt:lpstr>PowerPoint prezentacija</vt:lpstr>
      <vt:lpstr>PowerPoint prezentacija</vt:lpstr>
      <vt:lpstr>          KAZALIŠNE PREDSTAVE  Ciljevi programa:   Razvijati kod djece navike kulturnog ponašanja u kazalištu ili koncertnoj dvorani. Osposobiti učenike za komunikaciju s medijima i usvajanje osnovnih pojmova vezanih uz kazalište ili koncertnu dvoranu. Gledanjem predstave ili slušanjem koncerta učenici proširuju znanja iz glazbene, medijske ili kazališne kulture.   Namjena programa:  Svi učenici škole. Voditelji i organizatori: učitelji  razredne nastave i hrvatskog jezika, razrednici  Način realizacije: Program se provodi ovisno o ponudi kazališne/koncertne produkcije. Predstave se odabiru primjereno dobi učenika i programu rada u školi (korelacija s medijskom i glazbenom kulturom). Učenici  se prevoze organiziranim autobusnim prijevozom, što financiraju roditelji uz ulaznicu. Kazališta: 1.-4. razredi: Zagrebačko kazalište lutaka, Zagrebačko kazalište mladih, Dječje kazalište Dubrava, Žar ptica, Mala scena, KNAP, KD Lisinski, ANIMAFEST 5.-8. razredi: Zagrebačko kazalište mladih, Komedija, Žar ptica, Kazalište Trešnja,  HNK, Teatar Exit, KNAP,  KD Lisinski </vt:lpstr>
      <vt:lpstr>PROGRAM PROVJERE I OBUKE PLIVANJA UČENIKA OSNOVNIH ŠKOLA grada Zagreba</vt:lpstr>
      <vt:lpstr>IZVANUČIONIČKA NASTAVA  1. razred</vt:lpstr>
      <vt:lpstr>IZVANUČIONIČKA NASTAVA  2. razred</vt:lpstr>
      <vt:lpstr>IZVANUČIONIČKA NASTAVA  3. razred</vt:lpstr>
      <vt:lpstr>IZVANUČIONIČKA NASTAVA  4. razred</vt:lpstr>
      <vt:lpstr>IZVANUČIONIČKA NASTAVA 5. razred</vt:lpstr>
      <vt:lpstr>  IZVANUČIONIČKA NASTAVA 6. RAZRED</vt:lpstr>
      <vt:lpstr>IZVANUČIONIČKA NASTAVA 7. RAZRED</vt:lpstr>
      <vt:lpstr>IZVANUČIONIČKA NASTAVA 8. RAZRED</vt:lpstr>
      <vt:lpstr>IZVANUČIONIČKA NASTAVA 8. RAZRED</vt:lpstr>
      <vt:lpstr>IZVANUČIONIČKA NASTAVA nagrađeni učenici</vt:lpstr>
      <vt:lpstr>IZVANUČIONIČKA NASTAVA 5.- 8. razred</vt:lpstr>
      <vt:lpstr>  POŠTUJTE NAŠE ZNAKOVE </vt:lpstr>
      <vt:lpstr>PREVENCIJA I ALTERNATIVA (PIA) (predavanje za učenike) </vt:lpstr>
      <vt:lpstr>SVJETSKI DAN MENTALnOG ZDRAVLJA 10.10.2023. </vt:lpstr>
      <vt:lpstr>     PINK SHIRT DAY</vt:lpstr>
      <vt:lpstr>ANTITRAFFICKING - prevencija trgovanja ljudima</vt:lpstr>
      <vt:lpstr>MEĐUNARODNI DAN PRAVA DJETETA</vt:lpstr>
      <vt:lpstr>15. festival prava djece</vt:lpstr>
      <vt:lpstr>Prevencija ovisnosti</vt:lpstr>
      <vt:lpstr>Udruga „Suncokret oljin” </vt:lpstr>
      <vt:lpstr>Udruga „Suncokret oljin” </vt:lpstr>
      <vt:lpstr>Udruga „Suncokret oljin” </vt:lpstr>
      <vt:lpstr>Udruga „Djeca prva” </vt:lpstr>
      <vt:lpstr>Udruga „Djeca prva” </vt:lpstr>
      <vt:lpstr>Projekt (ŠPP)  „Slobodno vrijeme za druge i mene”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I&amp;Z</dc:creator>
  <cp:lastModifiedBy>Petra Štingl Raić</cp:lastModifiedBy>
  <cp:revision>2884</cp:revision>
  <cp:lastPrinted>1601-01-01T00:00:00Z</cp:lastPrinted>
  <dcterms:created xsi:type="dcterms:W3CDTF">1601-01-01T00:00:00Z</dcterms:created>
  <dcterms:modified xsi:type="dcterms:W3CDTF">2023-10-12T09:28:06Z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0x0101004782B9FB3D2D574D8F0EFE4F9A3E694B</vt:lpwstr>
  </property>
</Properties>
</file>